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3" r:id="rId4"/>
    <p:sldId id="277" r:id="rId5"/>
    <p:sldId id="296" r:id="rId6"/>
    <p:sldId id="260" r:id="rId7"/>
    <p:sldId id="261" r:id="rId8"/>
    <p:sldId id="263" r:id="rId9"/>
    <p:sldId id="302" r:id="rId10"/>
    <p:sldId id="282" r:id="rId11"/>
    <p:sldId id="283" r:id="rId12"/>
    <p:sldId id="284" r:id="rId13"/>
    <p:sldId id="275" r:id="rId14"/>
    <p:sldId id="257" r:id="rId15"/>
    <p:sldId id="290" r:id="rId16"/>
    <p:sldId id="291" r:id="rId17"/>
    <p:sldId id="288" r:id="rId18"/>
    <p:sldId id="272" r:id="rId19"/>
    <p:sldId id="292" r:id="rId20"/>
    <p:sldId id="259" r:id="rId21"/>
    <p:sldId id="278" r:id="rId22"/>
    <p:sldId id="294" r:id="rId23"/>
    <p:sldId id="279" r:id="rId24"/>
    <p:sldId id="280" r:id="rId25"/>
    <p:sldId id="286" r:id="rId26"/>
    <p:sldId id="281" r:id="rId27"/>
    <p:sldId id="289" r:id="rId28"/>
    <p:sldId id="285" r:id="rId29"/>
    <p:sldId id="295" r:id="rId30"/>
    <p:sldId id="262" r:id="rId31"/>
    <p:sldId id="300" r:id="rId32"/>
    <p:sldId id="297" r:id="rId33"/>
    <p:sldId id="301" r:id="rId34"/>
    <p:sldId id="298" r:id="rId35"/>
    <p:sldId id="299" r:id="rId36"/>
    <p:sldId id="276" r:id="rId37"/>
    <p:sldId id="266" r:id="rId38"/>
    <p:sldId id="267" r:id="rId39"/>
    <p:sldId id="268" r:id="rId40"/>
    <p:sldId id="269" r:id="rId41"/>
    <p:sldId id="27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9" autoAdjust="0"/>
    <p:restoredTop sz="98750" autoAdjust="0"/>
  </p:normalViewPr>
  <p:slideViewPr>
    <p:cSldViewPr snapToGrid="0" snapToObjects="1">
      <p:cViewPr>
        <p:scale>
          <a:sx n="100" d="100"/>
          <a:sy n="100" d="100"/>
        </p:scale>
        <p:origin x="-32" y="8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BF4FB-9A3B-E74F-BD4B-681A0A219A1C}" type="datetimeFigureOut">
              <a:rPr lang="en-US" smtClean="0"/>
              <a:t>6/17/17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142241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BF4FB-9A3B-E74F-BD4B-681A0A219A1C}" type="datetimeFigureOut">
              <a:rPr lang="en-US" smtClean="0"/>
              <a:t>6/17/17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284861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BF4FB-9A3B-E74F-BD4B-681A0A219A1C}" type="datetimeFigureOut">
              <a:rPr lang="en-US" smtClean="0"/>
              <a:t>6/17/17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34894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BF4FB-9A3B-E74F-BD4B-681A0A219A1C}" type="datetimeFigureOut">
              <a:rPr lang="en-US" smtClean="0"/>
              <a:t>6/17/17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190948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BF4FB-9A3B-E74F-BD4B-681A0A219A1C}" type="datetimeFigureOut">
              <a:rPr lang="en-US" smtClean="0"/>
              <a:t>6/17/17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86553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BF4FB-9A3B-E74F-BD4B-681A0A219A1C}" type="datetimeFigureOut">
              <a:rPr lang="en-US" smtClean="0"/>
              <a:t>6/17/17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23383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BF4FB-9A3B-E74F-BD4B-681A0A219A1C}" type="datetimeFigureOut">
              <a:rPr lang="en-US" smtClean="0"/>
              <a:t>6/17/17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286679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BF4FB-9A3B-E74F-BD4B-681A0A219A1C}" type="datetimeFigureOut">
              <a:rPr lang="en-US" smtClean="0"/>
              <a:t>6/17/17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95319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BF4FB-9A3B-E74F-BD4B-681A0A219A1C}" type="datetimeFigureOut">
              <a:rPr lang="en-US" smtClean="0"/>
              <a:t>6/17/17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83206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BF4FB-9A3B-E74F-BD4B-681A0A219A1C}" type="datetimeFigureOut">
              <a:rPr lang="en-US" smtClean="0"/>
              <a:t>6/17/17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309122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BF4FB-9A3B-E74F-BD4B-681A0A219A1C}" type="datetimeFigureOut">
              <a:rPr lang="en-US" smtClean="0"/>
              <a:t>6/17/17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7134-3672-C345-B0F3-C74ED67BDBD7}" type="slidenum">
              <a:rPr lang="en-US" smtClean="0"/>
              <a:t>‹#›</a:t>
            </a:fld>
            <a:endParaRPr lang="en-US"/>
          </a:p>
        </p:txBody>
      </p:sp>
    </p:spTree>
    <p:extLst>
      <p:ext uri="{BB962C8B-B14F-4D97-AF65-F5344CB8AC3E}">
        <p14:creationId xmlns:p14="http://schemas.microsoft.com/office/powerpoint/2010/main" val="25047788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BF4FB-9A3B-E74F-BD4B-681A0A219A1C}" type="datetimeFigureOut">
              <a:rPr lang="en-US" smtClean="0"/>
              <a:t>6/17/17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E7134-3672-C345-B0F3-C74ED67BDBD7}" type="slidenum">
              <a:rPr lang="en-US" smtClean="0"/>
              <a:t>‹#›</a:t>
            </a:fld>
            <a:endParaRPr lang="en-US"/>
          </a:p>
        </p:txBody>
      </p:sp>
    </p:spTree>
    <p:extLst>
      <p:ext uri="{BB962C8B-B14F-4D97-AF65-F5344CB8AC3E}">
        <p14:creationId xmlns:p14="http://schemas.microsoft.com/office/powerpoint/2010/main" val="77792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merriam-webster.com/thesaurus" TargetMode="External"/><Relationship Id="rId3"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elsevier.com/connect/six-things-to-do-before-writing-your-manuscript" TargetMode="External"/><Relationship Id="rId4" Type="http://schemas.openxmlformats.org/officeDocument/2006/relationships/hyperlink" Target="http://www.research4life.org/training/authorship-skills-2/" TargetMode="External"/><Relationship Id="rId5" Type="http://schemas.openxmlformats.org/officeDocument/2006/relationships/hyperlink" Target="http://www.icmje.org/recommendations/" TargetMode="External"/><Relationship Id="rId1" Type="http://schemas.openxmlformats.org/officeDocument/2006/relationships/slideLayout" Target="../slideLayouts/slideLayout1.xml"/><Relationship Id="rId2" Type="http://schemas.openxmlformats.org/officeDocument/2006/relationships/hyperlink" Target="https://www.elsevier.com/connect/11-steps-to-structuring-a-science-paper-editors-will-take-seriousl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hyperlink" Target="http://blog.bio-lingo.com/blogs/index.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s://aso-resources.une.edu.au/wp-content/uploads/201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s://aso-resources.une.edu.au/wp-content/upload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64273"/>
            <a:ext cx="8470900" cy="4893646"/>
          </a:xfrm>
          <a:prstGeom prst="rect">
            <a:avLst/>
          </a:prstGeom>
          <a:noFill/>
        </p:spPr>
        <p:txBody>
          <a:bodyPr wrap="square" rtlCol="0">
            <a:spAutoFit/>
          </a:bodyPr>
          <a:lstStyle/>
          <a:p>
            <a:r>
              <a:rPr lang="en-US" sz="2800" b="1" dirty="0" smtClean="0"/>
              <a:t>Do you have something NEW to add to a research topic you work on?</a:t>
            </a:r>
          </a:p>
          <a:p>
            <a:endParaRPr lang="en-US" sz="2400" b="1" dirty="0" smtClean="0"/>
          </a:p>
          <a:p>
            <a:r>
              <a:rPr lang="en-US" sz="2400" b="1" dirty="0" smtClean="0"/>
              <a:t>If you have appropriate data to tell a story …. </a:t>
            </a:r>
          </a:p>
          <a:p>
            <a:endParaRPr lang="en-US" sz="2400" b="1" dirty="0">
              <a:solidFill>
                <a:srgbClr val="FF0000"/>
              </a:solidFill>
            </a:endParaRPr>
          </a:p>
          <a:p>
            <a:endParaRPr lang="en-US" sz="3200" b="1" dirty="0" smtClean="0">
              <a:solidFill>
                <a:srgbClr val="FF0000"/>
              </a:solidFill>
            </a:endParaRPr>
          </a:p>
          <a:p>
            <a:r>
              <a:rPr lang="en-US" sz="3200" b="1" dirty="0" smtClean="0">
                <a:solidFill>
                  <a:srgbClr val="FF0000"/>
                </a:solidFill>
              </a:rPr>
              <a:t>It’s time to write a manuscript!</a:t>
            </a:r>
          </a:p>
          <a:p>
            <a:endParaRPr lang="en-US" sz="2400" b="1" dirty="0">
              <a:solidFill>
                <a:srgbClr val="FF0000"/>
              </a:solidFill>
            </a:endParaRPr>
          </a:p>
          <a:p>
            <a:endParaRPr lang="en-US" sz="2400" b="1" dirty="0" smtClean="0">
              <a:solidFill>
                <a:srgbClr val="FF0000"/>
              </a:solidFill>
            </a:endParaRPr>
          </a:p>
          <a:p>
            <a:r>
              <a:rPr lang="en-US" sz="2400" b="1" dirty="0" smtClean="0"/>
              <a:t>If you are a student or postdoc, this initiative is usually agreed upon with your PI (the main name on the grants that fund your research) or your direct supervisor</a:t>
            </a:r>
          </a:p>
        </p:txBody>
      </p:sp>
    </p:spTree>
    <p:extLst>
      <p:ext uri="{BB962C8B-B14F-4D97-AF65-F5344CB8AC3E}">
        <p14:creationId xmlns:p14="http://schemas.microsoft.com/office/powerpoint/2010/main" val="32127174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373102"/>
            <a:ext cx="8699501" cy="7171193"/>
          </a:xfrm>
          <a:prstGeom prst="rect">
            <a:avLst/>
          </a:prstGeom>
        </p:spPr>
        <p:txBody>
          <a:bodyPr wrap="square">
            <a:spAutoFit/>
          </a:bodyPr>
          <a:lstStyle/>
          <a:p>
            <a:r>
              <a:rPr lang="en-US" sz="2400" b="1" dirty="0" smtClean="0">
                <a:solidFill>
                  <a:srgbClr val="FF0000"/>
                </a:solidFill>
              </a:rPr>
              <a:t>	</a:t>
            </a:r>
            <a:r>
              <a:rPr lang="en-US" sz="2800" b="1" dirty="0" smtClean="0">
                <a:solidFill>
                  <a:srgbClr val="FF0000"/>
                </a:solidFill>
              </a:rPr>
              <a:t>Common research manuscript sections in most journals </a:t>
            </a:r>
          </a:p>
          <a:p>
            <a:r>
              <a:rPr lang="en-US" sz="2400" b="1" dirty="0" smtClean="0"/>
              <a:t>			</a:t>
            </a:r>
            <a:r>
              <a:rPr lang="en-US" sz="2800" b="1" dirty="0" smtClean="0"/>
              <a:t>(order)</a:t>
            </a:r>
          </a:p>
          <a:p>
            <a:endParaRPr lang="en-US" sz="2400" b="1" dirty="0">
              <a:solidFill>
                <a:srgbClr val="FF0000"/>
              </a:solidFill>
            </a:endParaRPr>
          </a:p>
          <a:p>
            <a:r>
              <a:rPr lang="en-US" sz="2400" b="1" dirty="0" smtClean="0"/>
              <a:t>			TITLE </a:t>
            </a:r>
            <a:r>
              <a:rPr lang="en-US" sz="2400" b="1" dirty="0" smtClean="0">
                <a:solidFill>
                  <a:srgbClr val="0000FF"/>
                </a:solidFill>
              </a:rPr>
              <a:t>(AUTHORS)</a:t>
            </a:r>
          </a:p>
          <a:p>
            <a:r>
              <a:rPr lang="en-US" sz="2400" b="1" dirty="0" smtClean="0"/>
              <a:t>			ABSTRACT </a:t>
            </a:r>
          </a:p>
          <a:p>
            <a:r>
              <a:rPr lang="en-US" sz="2400" b="1" dirty="0" smtClean="0"/>
              <a:t>			Keywords </a:t>
            </a:r>
            <a:r>
              <a:rPr lang="en-US" sz="2400" b="1" dirty="0" smtClean="0">
                <a:solidFill>
                  <a:srgbClr val="FF0000"/>
                </a:solidFill>
              </a:rPr>
              <a:t> </a:t>
            </a:r>
            <a:endParaRPr lang="en-US" sz="2400" b="1" dirty="0" smtClean="0"/>
          </a:p>
          <a:p>
            <a:endParaRPr lang="en-US" sz="2400" b="1" dirty="0"/>
          </a:p>
          <a:p>
            <a:r>
              <a:rPr lang="en-US" sz="2400" b="1" dirty="0" smtClean="0"/>
              <a:t>			INTRODUCTION </a:t>
            </a:r>
          </a:p>
          <a:p>
            <a:r>
              <a:rPr lang="en-US" sz="2400" b="1" dirty="0" smtClean="0"/>
              <a:t>			METHODS </a:t>
            </a:r>
            <a:r>
              <a:rPr lang="en-US" sz="2400" b="1" dirty="0" smtClean="0">
                <a:solidFill>
                  <a:srgbClr val="FF0000"/>
                </a:solidFill>
              </a:rPr>
              <a:t> </a:t>
            </a:r>
            <a:endParaRPr lang="en-US" sz="2400" b="1" dirty="0" smtClean="0"/>
          </a:p>
          <a:p>
            <a:r>
              <a:rPr lang="en-US" sz="2400" b="1" dirty="0" smtClean="0"/>
              <a:t>			RESULTS </a:t>
            </a:r>
            <a:endParaRPr lang="en-US" sz="2400" b="1" dirty="0">
              <a:solidFill>
                <a:srgbClr val="FF0000"/>
              </a:solidFill>
            </a:endParaRPr>
          </a:p>
          <a:p>
            <a:r>
              <a:rPr lang="en-US" sz="2400" b="1" dirty="0" smtClean="0">
                <a:solidFill>
                  <a:srgbClr val="FF0000"/>
                </a:solidFill>
              </a:rPr>
              <a:t>			</a:t>
            </a:r>
            <a:r>
              <a:rPr lang="en-US" sz="2400" b="1" dirty="0" smtClean="0"/>
              <a:t>DISCUSSION </a:t>
            </a:r>
            <a:br>
              <a:rPr lang="en-US" sz="2400" b="1" dirty="0" smtClean="0"/>
            </a:br>
            <a:r>
              <a:rPr lang="en-US" sz="2400" b="1" dirty="0" smtClean="0"/>
              <a:t>			CONCLUSIONS</a:t>
            </a:r>
            <a:r>
              <a:rPr lang="en-US" sz="2400" b="1" dirty="0" smtClean="0">
                <a:solidFill>
                  <a:srgbClr val="FF0000"/>
                </a:solidFill>
              </a:rPr>
              <a:t> </a:t>
            </a:r>
            <a:endParaRPr lang="en-US" sz="2400" b="1" dirty="0" smtClean="0"/>
          </a:p>
          <a:p>
            <a:endParaRPr lang="en-US" sz="2400" b="1" dirty="0"/>
          </a:p>
          <a:p>
            <a:r>
              <a:rPr lang="en-US" sz="2400" b="1" dirty="0" smtClean="0"/>
              <a:t>			Acknowledgments </a:t>
            </a:r>
            <a:r>
              <a:rPr lang="en-US" sz="2400" b="1" dirty="0" smtClean="0">
                <a:solidFill>
                  <a:srgbClr val="FF0000"/>
                </a:solidFill>
              </a:rPr>
              <a:t> </a:t>
            </a:r>
            <a:endParaRPr lang="en-US" sz="2400" b="1" dirty="0" smtClean="0"/>
          </a:p>
          <a:p>
            <a:r>
              <a:rPr lang="en-US" sz="2400" b="1" dirty="0" smtClean="0"/>
              <a:t>			References</a:t>
            </a:r>
          </a:p>
          <a:p>
            <a:endParaRPr lang="en-US" sz="2000" b="1" dirty="0"/>
          </a:p>
          <a:p>
            <a:endParaRPr lang="en-US" b="1" dirty="0"/>
          </a:p>
          <a:p>
            <a:endParaRPr lang="en-US" b="1" dirty="0" smtClean="0"/>
          </a:p>
          <a:p>
            <a:endParaRPr lang="en-US" b="1" dirty="0"/>
          </a:p>
          <a:p>
            <a:endParaRPr lang="en-US" b="1" dirty="0" smtClean="0"/>
          </a:p>
        </p:txBody>
      </p:sp>
    </p:spTree>
    <p:extLst>
      <p:ext uri="{BB962C8B-B14F-4D97-AF65-F5344CB8AC3E}">
        <p14:creationId xmlns:p14="http://schemas.microsoft.com/office/powerpoint/2010/main" val="37838588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741402"/>
            <a:ext cx="8699501" cy="7848300"/>
          </a:xfrm>
          <a:prstGeom prst="rect">
            <a:avLst/>
          </a:prstGeom>
        </p:spPr>
        <p:txBody>
          <a:bodyPr wrap="square">
            <a:spAutoFit/>
          </a:bodyPr>
          <a:lstStyle/>
          <a:p>
            <a:r>
              <a:rPr lang="en-US" sz="2800" b="1" dirty="0" smtClean="0">
                <a:solidFill>
                  <a:srgbClr val="FF0000"/>
                </a:solidFill>
              </a:rPr>
              <a:t>Common research manuscript sections in most journals </a:t>
            </a:r>
          </a:p>
          <a:p>
            <a:r>
              <a:rPr lang="en-US" sz="2800" b="1" dirty="0" smtClean="0"/>
              <a:t>			(manuscript order, </a:t>
            </a:r>
            <a:r>
              <a:rPr lang="en-US" sz="2800" b="1" dirty="0" smtClean="0">
                <a:solidFill>
                  <a:srgbClr val="FF0000"/>
                </a:solidFill>
              </a:rPr>
              <a:t>writing order)</a:t>
            </a:r>
          </a:p>
          <a:p>
            <a:endParaRPr lang="en-US" sz="2400" b="1" dirty="0">
              <a:solidFill>
                <a:srgbClr val="FF0000"/>
              </a:solidFill>
            </a:endParaRPr>
          </a:p>
          <a:p>
            <a:r>
              <a:rPr lang="en-US" sz="2400" b="1" dirty="0" smtClean="0"/>
              <a:t>			TITLE </a:t>
            </a:r>
          </a:p>
          <a:p>
            <a:r>
              <a:rPr lang="en-US" sz="2400" b="1" dirty="0" smtClean="0"/>
              <a:t>			ABSTRACT </a:t>
            </a:r>
          </a:p>
          <a:p>
            <a:r>
              <a:rPr lang="en-US" sz="2400" b="1" dirty="0" smtClean="0"/>
              <a:t>			Keywords </a:t>
            </a:r>
            <a:r>
              <a:rPr lang="en-US" sz="2400" b="1" dirty="0" smtClean="0">
                <a:solidFill>
                  <a:srgbClr val="FF0000"/>
                </a:solidFill>
              </a:rPr>
              <a:t> </a:t>
            </a:r>
            <a:endParaRPr lang="en-US" sz="2400" b="1" dirty="0" smtClean="0"/>
          </a:p>
          <a:p>
            <a:endParaRPr lang="en-US" sz="2400" b="1" dirty="0"/>
          </a:p>
          <a:p>
            <a:r>
              <a:rPr lang="en-US" sz="2400" b="1" dirty="0" smtClean="0"/>
              <a:t>			INTRODUCTION </a:t>
            </a:r>
          </a:p>
          <a:p>
            <a:r>
              <a:rPr lang="en-US" sz="2400" b="1" dirty="0" smtClean="0"/>
              <a:t>			METHODS </a:t>
            </a:r>
            <a:r>
              <a:rPr lang="en-US" sz="2400" b="1" dirty="0" smtClean="0">
                <a:solidFill>
                  <a:srgbClr val="FF0000"/>
                </a:solidFill>
              </a:rPr>
              <a:t> </a:t>
            </a:r>
            <a:endParaRPr lang="en-US" sz="2400" b="1" dirty="0" smtClean="0"/>
          </a:p>
          <a:p>
            <a:r>
              <a:rPr lang="en-US" sz="2400" b="1" dirty="0" smtClean="0"/>
              <a:t>			</a:t>
            </a:r>
            <a:r>
              <a:rPr lang="en-US" sz="2800" b="1" dirty="0" smtClean="0">
                <a:solidFill>
                  <a:srgbClr val="FF0000"/>
                </a:solidFill>
              </a:rPr>
              <a:t>RESULTS  (1)</a:t>
            </a:r>
            <a:br>
              <a:rPr lang="en-US" sz="2800" b="1" dirty="0" smtClean="0">
                <a:solidFill>
                  <a:srgbClr val="FF0000"/>
                </a:solidFill>
              </a:rPr>
            </a:br>
            <a:r>
              <a:rPr lang="en-US" sz="2400" b="1" dirty="0" smtClean="0">
                <a:solidFill>
                  <a:srgbClr val="FF0000"/>
                </a:solidFill>
              </a:rPr>
              <a:t>			</a:t>
            </a:r>
            <a:r>
              <a:rPr lang="en-US" sz="2400" b="1" dirty="0" smtClean="0"/>
              <a:t>DISCUSSION </a:t>
            </a:r>
            <a:endParaRPr lang="en-US" sz="2400" b="1" dirty="0">
              <a:solidFill>
                <a:srgbClr val="FF0000"/>
              </a:solidFill>
            </a:endParaRPr>
          </a:p>
          <a:p>
            <a:r>
              <a:rPr lang="en-US" sz="2400" b="1" dirty="0" smtClean="0"/>
              <a:t>			CONCLUSIONS</a:t>
            </a:r>
          </a:p>
          <a:p>
            <a:endParaRPr lang="en-US" sz="2400" b="1" dirty="0"/>
          </a:p>
          <a:p>
            <a:r>
              <a:rPr lang="en-US" sz="2400" b="1" dirty="0" smtClean="0"/>
              <a:t>			Acknowledgments </a:t>
            </a:r>
          </a:p>
          <a:p>
            <a:r>
              <a:rPr lang="en-US" sz="2400" b="1" dirty="0" smtClean="0"/>
              <a:t>			References </a:t>
            </a:r>
            <a:r>
              <a:rPr lang="en-US" sz="2400" b="1" dirty="0" smtClean="0">
                <a:solidFill>
                  <a:srgbClr val="FF0000"/>
                </a:solidFill>
              </a:rPr>
              <a:t> </a:t>
            </a:r>
            <a:r>
              <a:rPr lang="en-US" sz="2400" b="1" dirty="0">
                <a:solidFill>
                  <a:srgbClr val="FF0000"/>
                </a:solidFill>
              </a:rPr>
              <a:t/>
            </a:r>
            <a:br>
              <a:rPr lang="en-US" sz="2400" b="1" dirty="0">
                <a:solidFill>
                  <a:srgbClr val="FF0000"/>
                </a:solidFill>
              </a:rPr>
            </a:br>
            <a:endParaRPr lang="en-US" sz="2400" b="1" dirty="0" smtClean="0"/>
          </a:p>
          <a:p>
            <a:endParaRPr lang="en-US" sz="2000" b="1" dirty="0" smtClean="0"/>
          </a:p>
          <a:p>
            <a:endParaRPr lang="en-US" sz="2000" b="1" dirty="0"/>
          </a:p>
          <a:p>
            <a:endParaRPr lang="en-US" b="1" dirty="0"/>
          </a:p>
          <a:p>
            <a:endParaRPr lang="en-US" b="1" dirty="0" smtClean="0"/>
          </a:p>
          <a:p>
            <a:endParaRPr lang="en-US" b="1" dirty="0"/>
          </a:p>
          <a:p>
            <a:endParaRPr lang="en-US" b="1" dirty="0" smtClean="0"/>
          </a:p>
        </p:txBody>
      </p:sp>
    </p:spTree>
    <p:extLst>
      <p:ext uri="{BB962C8B-B14F-4D97-AF65-F5344CB8AC3E}">
        <p14:creationId xmlns:p14="http://schemas.microsoft.com/office/powerpoint/2010/main" val="17189888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449302"/>
            <a:ext cx="8699501" cy="7294304"/>
          </a:xfrm>
          <a:prstGeom prst="rect">
            <a:avLst/>
          </a:prstGeom>
        </p:spPr>
        <p:txBody>
          <a:bodyPr wrap="square">
            <a:spAutoFit/>
          </a:bodyPr>
          <a:lstStyle/>
          <a:p>
            <a:r>
              <a:rPr lang="en-US" sz="2800" b="1" dirty="0" smtClean="0">
                <a:solidFill>
                  <a:srgbClr val="FF0000"/>
                </a:solidFill>
              </a:rPr>
              <a:t>	Common research manuscript sections in most journals </a:t>
            </a:r>
          </a:p>
          <a:p>
            <a:r>
              <a:rPr lang="en-US" sz="2800" b="1" dirty="0" smtClean="0"/>
              <a:t>			(manuscript order, </a:t>
            </a:r>
            <a:r>
              <a:rPr lang="en-US" sz="2800" b="1" dirty="0" smtClean="0">
                <a:solidFill>
                  <a:srgbClr val="FF0000"/>
                </a:solidFill>
              </a:rPr>
              <a:t>writing order)</a:t>
            </a:r>
          </a:p>
          <a:p>
            <a:endParaRPr lang="en-US" sz="2000" b="1" dirty="0">
              <a:solidFill>
                <a:srgbClr val="FF0000"/>
              </a:solidFill>
            </a:endParaRPr>
          </a:p>
          <a:p>
            <a:r>
              <a:rPr lang="en-US" sz="2000" b="1" dirty="0" smtClean="0"/>
              <a:t>			</a:t>
            </a:r>
            <a:r>
              <a:rPr lang="en-US" sz="2400" b="1" dirty="0" smtClean="0"/>
              <a:t>TITLE </a:t>
            </a:r>
          </a:p>
          <a:p>
            <a:r>
              <a:rPr lang="en-US" sz="2400" b="1" dirty="0" smtClean="0"/>
              <a:t>			ABSTRACT </a:t>
            </a:r>
          </a:p>
          <a:p>
            <a:r>
              <a:rPr lang="en-US" sz="2400" b="1" dirty="0" smtClean="0"/>
              <a:t>			Keywords </a:t>
            </a:r>
            <a:r>
              <a:rPr lang="en-US" sz="2400" b="1" dirty="0" smtClean="0">
                <a:solidFill>
                  <a:srgbClr val="FF0000"/>
                </a:solidFill>
              </a:rPr>
              <a:t> </a:t>
            </a:r>
            <a:endParaRPr lang="en-US" sz="2400" b="1" dirty="0" smtClean="0"/>
          </a:p>
          <a:p>
            <a:endParaRPr lang="en-US" sz="2000" b="1" dirty="0"/>
          </a:p>
          <a:p>
            <a:r>
              <a:rPr lang="en-US" sz="2000" b="1" dirty="0" smtClean="0"/>
              <a:t>			</a:t>
            </a:r>
            <a:r>
              <a:rPr lang="en-US" sz="2800" b="1" dirty="0" smtClean="0"/>
              <a:t>INTRODUCTION </a:t>
            </a:r>
            <a:r>
              <a:rPr lang="en-US" sz="2800" b="1" dirty="0" smtClean="0">
                <a:solidFill>
                  <a:srgbClr val="FF0000"/>
                </a:solidFill>
              </a:rPr>
              <a:t>(3)</a:t>
            </a:r>
            <a:endParaRPr lang="en-US" sz="2800" b="1" dirty="0" smtClean="0"/>
          </a:p>
          <a:p>
            <a:r>
              <a:rPr lang="en-US" sz="2800" b="1" dirty="0" smtClean="0"/>
              <a:t>			METHODS </a:t>
            </a:r>
            <a:r>
              <a:rPr lang="en-US" sz="2800" b="1" dirty="0" smtClean="0">
                <a:solidFill>
                  <a:srgbClr val="FF0000"/>
                </a:solidFill>
              </a:rPr>
              <a:t> (2)</a:t>
            </a:r>
            <a:endParaRPr lang="en-US" sz="2800" b="1" dirty="0" smtClean="0"/>
          </a:p>
          <a:p>
            <a:r>
              <a:rPr lang="en-US" sz="2800" b="1" dirty="0" smtClean="0"/>
              <a:t>			RESULTS </a:t>
            </a:r>
            <a:r>
              <a:rPr lang="en-US" sz="2800" b="1" dirty="0" smtClean="0">
                <a:solidFill>
                  <a:srgbClr val="FF0000"/>
                </a:solidFill>
              </a:rPr>
              <a:t> (1)</a:t>
            </a:r>
            <a:br>
              <a:rPr lang="en-US" sz="2800" b="1" dirty="0" smtClean="0">
                <a:solidFill>
                  <a:srgbClr val="FF0000"/>
                </a:solidFill>
              </a:rPr>
            </a:br>
            <a:r>
              <a:rPr lang="en-US" sz="2800" b="1" dirty="0" smtClean="0">
                <a:solidFill>
                  <a:srgbClr val="FF0000"/>
                </a:solidFill>
              </a:rPr>
              <a:t>			</a:t>
            </a:r>
            <a:r>
              <a:rPr lang="en-US" sz="2800" b="1" dirty="0" smtClean="0"/>
              <a:t>DISCUSSION </a:t>
            </a:r>
            <a:r>
              <a:rPr lang="en-US" sz="2800" b="1" dirty="0" smtClean="0">
                <a:solidFill>
                  <a:srgbClr val="FF0000"/>
                </a:solidFill>
              </a:rPr>
              <a:t>(4… or 2)</a:t>
            </a:r>
            <a:r>
              <a:rPr lang="en-US" sz="2800" b="1" dirty="0" smtClean="0"/>
              <a:t/>
            </a:r>
            <a:br>
              <a:rPr lang="en-US" sz="2800" b="1" dirty="0" smtClean="0"/>
            </a:br>
            <a:r>
              <a:rPr lang="en-US" sz="2800" b="1" dirty="0" smtClean="0"/>
              <a:t>			CONCLUSIONS</a:t>
            </a:r>
            <a:r>
              <a:rPr lang="en-US" sz="2800" b="1" dirty="0" smtClean="0">
                <a:solidFill>
                  <a:srgbClr val="FF0000"/>
                </a:solidFill>
              </a:rPr>
              <a:t> (5)</a:t>
            </a:r>
            <a:endParaRPr lang="en-US" sz="2800" b="1" dirty="0" smtClean="0"/>
          </a:p>
          <a:p>
            <a:endParaRPr lang="en-US" sz="2000" b="1" dirty="0"/>
          </a:p>
          <a:p>
            <a:r>
              <a:rPr lang="en-US" sz="2000" b="1" dirty="0" smtClean="0"/>
              <a:t>			</a:t>
            </a:r>
            <a:r>
              <a:rPr lang="en-US" sz="2400" b="1" dirty="0" smtClean="0"/>
              <a:t>Acknowledgments </a:t>
            </a:r>
            <a:r>
              <a:rPr lang="en-US" sz="2400" b="1" dirty="0" smtClean="0">
                <a:solidFill>
                  <a:srgbClr val="FF0000"/>
                </a:solidFill>
              </a:rPr>
              <a:t> </a:t>
            </a:r>
            <a:endParaRPr lang="en-US" sz="2400" b="1" dirty="0" smtClean="0"/>
          </a:p>
          <a:p>
            <a:r>
              <a:rPr lang="en-US" sz="2400" b="1" dirty="0" smtClean="0"/>
              <a:t>			References</a:t>
            </a:r>
          </a:p>
          <a:p>
            <a:endParaRPr lang="en-US" sz="2000" b="1" dirty="0"/>
          </a:p>
          <a:p>
            <a:endParaRPr lang="en-US" b="1" dirty="0"/>
          </a:p>
          <a:p>
            <a:endParaRPr lang="en-US" b="1" dirty="0" smtClean="0"/>
          </a:p>
          <a:p>
            <a:endParaRPr lang="en-US" b="1" dirty="0"/>
          </a:p>
          <a:p>
            <a:endParaRPr lang="en-US" b="1" dirty="0" smtClean="0"/>
          </a:p>
        </p:txBody>
      </p:sp>
    </p:spTree>
    <p:extLst>
      <p:ext uri="{BB962C8B-B14F-4D97-AF65-F5344CB8AC3E}">
        <p14:creationId xmlns:p14="http://schemas.microsoft.com/office/powerpoint/2010/main" val="2950830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614402"/>
            <a:ext cx="8699501" cy="7786745"/>
          </a:xfrm>
          <a:prstGeom prst="rect">
            <a:avLst/>
          </a:prstGeom>
        </p:spPr>
        <p:txBody>
          <a:bodyPr wrap="square">
            <a:spAutoFit/>
          </a:bodyPr>
          <a:lstStyle/>
          <a:p>
            <a:r>
              <a:rPr lang="en-US" sz="2400" b="1" dirty="0" smtClean="0">
                <a:solidFill>
                  <a:srgbClr val="FF0000"/>
                </a:solidFill>
              </a:rPr>
              <a:t>	</a:t>
            </a:r>
            <a:r>
              <a:rPr lang="en-US" sz="2800" b="1" dirty="0" smtClean="0">
                <a:solidFill>
                  <a:srgbClr val="FF0000"/>
                </a:solidFill>
              </a:rPr>
              <a:t>Common research manuscript sections in most journals </a:t>
            </a:r>
          </a:p>
          <a:p>
            <a:r>
              <a:rPr lang="en-US" sz="2800" b="1" dirty="0" smtClean="0"/>
              <a:t>			(manuscript order, </a:t>
            </a:r>
            <a:r>
              <a:rPr lang="en-US" sz="2800" b="1" dirty="0" smtClean="0">
                <a:solidFill>
                  <a:srgbClr val="FF0000"/>
                </a:solidFill>
              </a:rPr>
              <a:t>writing order)</a:t>
            </a:r>
          </a:p>
          <a:p>
            <a:endParaRPr lang="en-US" sz="2000" b="1" dirty="0">
              <a:solidFill>
                <a:srgbClr val="FF0000"/>
              </a:solidFill>
            </a:endParaRPr>
          </a:p>
          <a:p>
            <a:r>
              <a:rPr lang="en-US" sz="2000" b="1" dirty="0" smtClean="0"/>
              <a:t>			</a:t>
            </a:r>
            <a:r>
              <a:rPr lang="en-US" sz="2400" b="1" dirty="0" smtClean="0"/>
              <a:t>TITLE </a:t>
            </a:r>
            <a:r>
              <a:rPr lang="en-US" sz="2400" b="1" dirty="0" smtClean="0">
                <a:solidFill>
                  <a:srgbClr val="FF0000"/>
                </a:solidFill>
              </a:rPr>
              <a:t>(6)</a:t>
            </a:r>
            <a:endParaRPr lang="en-US" sz="2400" b="1" dirty="0" smtClean="0"/>
          </a:p>
          <a:p>
            <a:r>
              <a:rPr lang="en-US" sz="2400" b="1" dirty="0" smtClean="0"/>
              <a:t>			ABSTRACT </a:t>
            </a:r>
            <a:r>
              <a:rPr lang="en-US" sz="2400" b="1" dirty="0" smtClean="0">
                <a:solidFill>
                  <a:srgbClr val="FF0000"/>
                </a:solidFill>
              </a:rPr>
              <a:t>(6)</a:t>
            </a:r>
            <a:endParaRPr lang="en-US" sz="2400" b="1" dirty="0" smtClean="0"/>
          </a:p>
          <a:p>
            <a:r>
              <a:rPr lang="en-US" sz="2400" b="1" dirty="0" smtClean="0"/>
              <a:t>			Keywords </a:t>
            </a:r>
            <a:r>
              <a:rPr lang="en-US" sz="2400" b="1" dirty="0" smtClean="0">
                <a:solidFill>
                  <a:srgbClr val="FF0000"/>
                </a:solidFill>
              </a:rPr>
              <a:t> (6)</a:t>
            </a:r>
            <a:endParaRPr lang="en-US" sz="2400" b="1" dirty="0" smtClean="0"/>
          </a:p>
          <a:p>
            <a:endParaRPr lang="en-US" sz="2400" b="1" dirty="0"/>
          </a:p>
          <a:p>
            <a:r>
              <a:rPr lang="en-US" sz="2400" b="1" dirty="0" smtClean="0"/>
              <a:t>			INTRODUCTION </a:t>
            </a:r>
            <a:r>
              <a:rPr lang="en-US" sz="2400" b="1" dirty="0" smtClean="0">
                <a:solidFill>
                  <a:srgbClr val="FF0000"/>
                </a:solidFill>
              </a:rPr>
              <a:t>(3)</a:t>
            </a:r>
            <a:endParaRPr lang="en-US" sz="2400" b="1" dirty="0" smtClean="0"/>
          </a:p>
          <a:p>
            <a:r>
              <a:rPr lang="en-US" sz="2400" b="1" dirty="0" smtClean="0"/>
              <a:t>			METHODS </a:t>
            </a:r>
            <a:r>
              <a:rPr lang="en-US" sz="2400" b="1" dirty="0" smtClean="0">
                <a:solidFill>
                  <a:srgbClr val="FF0000"/>
                </a:solidFill>
              </a:rPr>
              <a:t> (2)</a:t>
            </a:r>
            <a:endParaRPr lang="en-US" sz="2400" b="1" dirty="0" smtClean="0"/>
          </a:p>
          <a:p>
            <a:r>
              <a:rPr lang="en-US" sz="2400" b="1" dirty="0" smtClean="0"/>
              <a:t>			RESULTS </a:t>
            </a:r>
            <a:r>
              <a:rPr lang="en-US" sz="2400" b="1" dirty="0" smtClean="0">
                <a:solidFill>
                  <a:srgbClr val="FF0000"/>
                </a:solidFill>
              </a:rPr>
              <a:t> (1)</a:t>
            </a:r>
            <a:br>
              <a:rPr lang="en-US" sz="2400" b="1" dirty="0" smtClean="0">
                <a:solidFill>
                  <a:srgbClr val="FF0000"/>
                </a:solidFill>
              </a:rPr>
            </a:br>
            <a:r>
              <a:rPr lang="en-US" sz="2400" b="1" dirty="0" smtClean="0">
                <a:solidFill>
                  <a:srgbClr val="FF0000"/>
                </a:solidFill>
              </a:rPr>
              <a:t>			</a:t>
            </a:r>
            <a:r>
              <a:rPr lang="en-US" sz="2400" b="1" dirty="0" smtClean="0"/>
              <a:t>DISCUSSION </a:t>
            </a:r>
            <a:r>
              <a:rPr lang="en-US" sz="2400" b="1" dirty="0" smtClean="0">
                <a:solidFill>
                  <a:srgbClr val="FF0000"/>
                </a:solidFill>
              </a:rPr>
              <a:t>(</a:t>
            </a:r>
            <a:r>
              <a:rPr lang="en-US" sz="2400" b="1" dirty="0" smtClean="0">
                <a:solidFill>
                  <a:srgbClr val="FF0000"/>
                </a:solidFill>
              </a:rPr>
              <a:t>4)</a:t>
            </a:r>
            <a:r>
              <a:rPr lang="en-US" sz="2400" b="1" dirty="0" smtClean="0"/>
              <a:t/>
            </a:r>
            <a:br>
              <a:rPr lang="en-US" sz="2400" b="1" dirty="0" smtClean="0"/>
            </a:br>
            <a:r>
              <a:rPr lang="en-US" sz="2400" b="1" dirty="0" smtClean="0"/>
              <a:t>			CONCLUSIONS</a:t>
            </a:r>
            <a:r>
              <a:rPr lang="en-US" sz="2400" b="1" dirty="0" smtClean="0">
                <a:solidFill>
                  <a:srgbClr val="FF0000"/>
                </a:solidFill>
              </a:rPr>
              <a:t> (5)</a:t>
            </a:r>
            <a:endParaRPr lang="en-US" sz="2400" b="1" dirty="0" smtClean="0"/>
          </a:p>
          <a:p>
            <a:endParaRPr lang="en-US" sz="2400" b="1" dirty="0"/>
          </a:p>
          <a:p>
            <a:r>
              <a:rPr lang="en-US" sz="2400" b="1" dirty="0" smtClean="0"/>
              <a:t>			Acknowledgments </a:t>
            </a:r>
            <a:r>
              <a:rPr lang="en-US" sz="2400" b="1" dirty="0" smtClean="0">
                <a:solidFill>
                  <a:srgbClr val="FF0000"/>
                </a:solidFill>
              </a:rPr>
              <a:t> (6)</a:t>
            </a:r>
            <a:endParaRPr lang="en-US" sz="2400" b="1" dirty="0" smtClean="0"/>
          </a:p>
          <a:p>
            <a:r>
              <a:rPr lang="en-US" sz="2400" b="1" dirty="0" smtClean="0"/>
              <a:t>			References </a:t>
            </a:r>
            <a:r>
              <a:rPr lang="en-US" sz="2400" b="1" dirty="0" smtClean="0">
                <a:solidFill>
                  <a:srgbClr val="FF0000"/>
                </a:solidFill>
              </a:rPr>
              <a:t> (as you write, especially 2-3-4)</a:t>
            </a:r>
            <a:br>
              <a:rPr lang="en-US" sz="2400" b="1" dirty="0" smtClean="0">
                <a:solidFill>
                  <a:srgbClr val="FF0000"/>
                </a:solidFill>
              </a:rPr>
            </a:br>
            <a:endParaRPr lang="en-US" sz="2400" b="1" dirty="0" smtClean="0"/>
          </a:p>
          <a:p>
            <a:endParaRPr lang="en-US" sz="2000" b="1" dirty="0" smtClean="0"/>
          </a:p>
          <a:p>
            <a:endParaRPr lang="en-US" sz="2000" b="1" dirty="0"/>
          </a:p>
          <a:p>
            <a:endParaRPr lang="en-US" b="1" dirty="0"/>
          </a:p>
          <a:p>
            <a:endParaRPr lang="en-US" b="1" dirty="0" smtClean="0"/>
          </a:p>
          <a:p>
            <a:endParaRPr lang="en-US" b="1" dirty="0"/>
          </a:p>
          <a:p>
            <a:endParaRPr lang="en-US" b="1" dirty="0" smtClean="0"/>
          </a:p>
        </p:txBody>
      </p:sp>
    </p:spTree>
    <p:extLst>
      <p:ext uri="{BB962C8B-B14F-4D97-AF65-F5344CB8AC3E}">
        <p14:creationId xmlns:p14="http://schemas.microsoft.com/office/powerpoint/2010/main" val="27368079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0"/>
            <a:ext cx="8572500" cy="7417414"/>
          </a:xfrm>
          <a:prstGeom prst="rect">
            <a:avLst/>
          </a:prstGeom>
        </p:spPr>
        <p:txBody>
          <a:bodyPr wrap="square">
            <a:spAutoFit/>
          </a:bodyPr>
          <a:lstStyle/>
          <a:p>
            <a:endParaRPr lang="en-US" sz="2800" b="1" dirty="0" smtClean="0"/>
          </a:p>
          <a:p>
            <a:r>
              <a:rPr lang="en-US" sz="2800" b="1" dirty="0" smtClean="0">
                <a:solidFill>
                  <a:srgbClr val="FF0000"/>
                </a:solidFill>
              </a:rPr>
              <a:t>RESULTS</a:t>
            </a:r>
          </a:p>
          <a:p>
            <a:endParaRPr lang="en-US" sz="2800" b="1" dirty="0" smtClean="0">
              <a:solidFill>
                <a:srgbClr val="FF0000"/>
              </a:solidFill>
            </a:endParaRPr>
          </a:p>
          <a:p>
            <a:r>
              <a:rPr lang="en-US" sz="2800" b="1" dirty="0" smtClean="0">
                <a:solidFill>
                  <a:srgbClr val="FF0000"/>
                </a:solidFill>
              </a:rPr>
              <a:t>Make an outline of findings (include figures and tables)</a:t>
            </a:r>
            <a:endParaRPr lang="en-US" sz="2800" b="1" dirty="0">
              <a:solidFill>
                <a:srgbClr val="FF0000"/>
              </a:solidFill>
            </a:endParaRPr>
          </a:p>
          <a:p>
            <a:endParaRPr lang="en-US" sz="2000" b="1" dirty="0" smtClean="0">
              <a:solidFill>
                <a:srgbClr val="FF0000"/>
              </a:solidFill>
            </a:endParaRPr>
          </a:p>
          <a:p>
            <a:endParaRPr lang="en-US" sz="2000" b="1" dirty="0" smtClean="0"/>
          </a:p>
          <a:p>
            <a:r>
              <a:rPr lang="en-US" sz="2000" b="1" dirty="0" smtClean="0"/>
              <a:t>• </a:t>
            </a:r>
            <a:r>
              <a:rPr lang="en-US" sz="2400" dirty="0" smtClean="0"/>
              <a:t>keep in mind that these may change in format and content as you write </a:t>
            </a:r>
          </a:p>
          <a:p>
            <a:endParaRPr lang="en-US" sz="2400" dirty="0" smtClean="0"/>
          </a:p>
          <a:p>
            <a:r>
              <a:rPr lang="en-US" sz="2400" dirty="0" smtClean="0"/>
              <a:t>• If possible, </a:t>
            </a:r>
            <a:r>
              <a:rPr lang="en-US" sz="2400" b="1" dirty="0" smtClean="0">
                <a:solidFill>
                  <a:srgbClr val="000000"/>
                </a:solidFill>
              </a:rPr>
              <a:t>discuss your results with other researchers </a:t>
            </a:r>
            <a:r>
              <a:rPr lang="en-US" sz="2400" dirty="0" smtClean="0"/>
              <a:t>in your (or other) team(s) and with collaborators</a:t>
            </a:r>
          </a:p>
          <a:p>
            <a:endParaRPr lang="en-US" sz="2400" dirty="0" smtClean="0"/>
          </a:p>
          <a:p>
            <a:r>
              <a:rPr lang="en-US" sz="2400" dirty="0" smtClean="0"/>
              <a:t>• Depending </a:t>
            </a:r>
            <a:r>
              <a:rPr lang="en-US" sz="2400" dirty="0"/>
              <a:t>on the </a:t>
            </a:r>
            <a:r>
              <a:rPr lang="en-US" sz="2400" dirty="0" smtClean="0"/>
              <a:t>journal (# Tables/Figs), </a:t>
            </a:r>
            <a:r>
              <a:rPr lang="en-US" sz="2400" dirty="0"/>
              <a:t>choose main figures and which ones may go as </a:t>
            </a:r>
            <a:r>
              <a:rPr lang="en-US" sz="2400" dirty="0" smtClean="0"/>
              <a:t>supplementary, find a logical order/flow</a:t>
            </a:r>
          </a:p>
          <a:p>
            <a:endParaRPr lang="en-US" sz="2400" dirty="0"/>
          </a:p>
          <a:p>
            <a:r>
              <a:rPr lang="en-US" sz="2400" dirty="0" smtClean="0"/>
              <a:t>• Focus on the most relevant data, eliminate those that are redundant or not relevant, or choose the most representative</a:t>
            </a:r>
            <a:endParaRPr lang="en-US" sz="2400" dirty="0"/>
          </a:p>
          <a:p>
            <a:endParaRPr lang="en-US" sz="2000" b="1" dirty="0" smtClean="0"/>
          </a:p>
          <a:p>
            <a:endParaRPr lang="en-US" sz="2000" b="1" dirty="0" smtClean="0"/>
          </a:p>
          <a:p>
            <a:r>
              <a:rPr lang="en-US" sz="2000" b="1" dirty="0"/>
              <a:t>	</a:t>
            </a:r>
            <a:r>
              <a:rPr lang="en-US" sz="2000" b="1" dirty="0" smtClean="0"/>
              <a:t>	</a:t>
            </a:r>
            <a:endParaRPr lang="en-US" b="1" dirty="0" smtClean="0"/>
          </a:p>
        </p:txBody>
      </p:sp>
    </p:spTree>
    <p:extLst>
      <p:ext uri="{BB962C8B-B14F-4D97-AF65-F5344CB8AC3E}">
        <p14:creationId xmlns:p14="http://schemas.microsoft.com/office/powerpoint/2010/main" val="20823278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0"/>
            <a:ext cx="8166100" cy="6955750"/>
          </a:xfrm>
          <a:prstGeom prst="rect">
            <a:avLst/>
          </a:prstGeom>
        </p:spPr>
        <p:txBody>
          <a:bodyPr wrap="square">
            <a:spAutoFit/>
          </a:bodyPr>
          <a:lstStyle/>
          <a:p>
            <a:endParaRPr lang="en-US" b="1" dirty="0" smtClean="0"/>
          </a:p>
          <a:p>
            <a:r>
              <a:rPr lang="en-US" sz="2800" b="1" dirty="0" smtClean="0">
                <a:solidFill>
                  <a:srgbClr val="FF0000"/>
                </a:solidFill>
              </a:rPr>
              <a:t>RESULTS- TABLES and FIGURES</a:t>
            </a:r>
          </a:p>
          <a:p>
            <a:endParaRPr lang="en-US" sz="2400" dirty="0" smtClean="0">
              <a:solidFill>
                <a:srgbClr val="FF0000"/>
              </a:solidFill>
            </a:endParaRPr>
          </a:p>
          <a:p>
            <a:r>
              <a:rPr lang="en-US" sz="2400" dirty="0" smtClean="0"/>
              <a:t>• Important data referred to in the results narrative are presented in Tables or Figures - </a:t>
            </a:r>
            <a:r>
              <a:rPr lang="en-US" sz="2400" b="1" dirty="0" smtClean="0">
                <a:solidFill>
                  <a:srgbClr val="000000"/>
                </a:solidFill>
              </a:rPr>
              <a:t>choose the most appropriate, type of graph and size/resolution</a:t>
            </a:r>
          </a:p>
          <a:p>
            <a:endParaRPr lang="en-US" sz="2400" dirty="0">
              <a:solidFill>
                <a:srgbClr val="FF0000"/>
              </a:solidFill>
            </a:endParaRPr>
          </a:p>
          <a:p>
            <a:r>
              <a:rPr lang="en-US" sz="2400" dirty="0" smtClean="0"/>
              <a:t>• Can use </a:t>
            </a:r>
            <a:r>
              <a:rPr lang="en-US" sz="2400" dirty="0"/>
              <a:t>figures/tables from posters or other previous presentation of your data</a:t>
            </a:r>
          </a:p>
          <a:p>
            <a:endParaRPr lang="en-US" sz="2400" dirty="0">
              <a:solidFill>
                <a:srgbClr val="000000"/>
              </a:solidFill>
            </a:endParaRPr>
          </a:p>
          <a:p>
            <a:r>
              <a:rPr lang="en-US" sz="2400" dirty="0" smtClean="0">
                <a:solidFill>
                  <a:srgbClr val="000000"/>
                </a:solidFill>
              </a:rPr>
              <a:t>• </a:t>
            </a:r>
            <a:r>
              <a:rPr lang="en-US" sz="2400" b="1" dirty="0" smtClean="0">
                <a:solidFill>
                  <a:srgbClr val="000000"/>
                </a:solidFill>
              </a:rPr>
              <a:t>Each figure stands by itself</a:t>
            </a:r>
            <a:r>
              <a:rPr lang="en-US" sz="2400" dirty="0" smtClean="0"/>
              <a:t>, no redundant figures (choose the best and most clear way to present your data)</a:t>
            </a:r>
          </a:p>
          <a:p>
            <a:endParaRPr lang="en-US" sz="2400" dirty="0"/>
          </a:p>
          <a:p>
            <a:r>
              <a:rPr lang="en-US" sz="2400" dirty="0" smtClean="0">
                <a:solidFill>
                  <a:srgbClr val="000000"/>
                </a:solidFill>
              </a:rPr>
              <a:t>• </a:t>
            </a:r>
            <a:r>
              <a:rPr lang="en-US" sz="2400" b="1" dirty="0" smtClean="0">
                <a:solidFill>
                  <a:srgbClr val="000000"/>
                </a:solidFill>
              </a:rPr>
              <a:t>Titles </a:t>
            </a:r>
            <a:r>
              <a:rPr lang="en-US" sz="2400" b="1" dirty="0">
                <a:solidFill>
                  <a:srgbClr val="000000"/>
                </a:solidFill>
              </a:rPr>
              <a:t>and legends should be clear</a:t>
            </a:r>
            <a:r>
              <a:rPr lang="en-US" sz="2400" dirty="0">
                <a:solidFill>
                  <a:srgbClr val="000000"/>
                </a:solidFill>
              </a:rPr>
              <a:t>, </a:t>
            </a:r>
            <a:r>
              <a:rPr lang="en-US" sz="2400" dirty="0"/>
              <a:t>brief and sufficient for the reader to understand the presented data (don’t repeat methods from that section</a:t>
            </a:r>
            <a:r>
              <a:rPr lang="en-US" sz="2400" dirty="0" smtClean="0"/>
              <a:t>)</a:t>
            </a:r>
          </a:p>
          <a:p>
            <a:endParaRPr lang="en-US" sz="2400" dirty="0"/>
          </a:p>
          <a:p>
            <a:endParaRPr lang="en-US" sz="2000" b="1" dirty="0" smtClean="0"/>
          </a:p>
          <a:p>
            <a:r>
              <a:rPr lang="en-US" sz="2000" b="1" dirty="0"/>
              <a:t>	</a:t>
            </a:r>
            <a:r>
              <a:rPr lang="en-US" sz="2000" b="1" dirty="0" smtClean="0"/>
              <a:t>	</a:t>
            </a:r>
            <a:endParaRPr lang="en-US" b="1" dirty="0" smtClean="0"/>
          </a:p>
        </p:txBody>
      </p:sp>
    </p:spTree>
    <p:extLst>
      <p:ext uri="{BB962C8B-B14F-4D97-AF65-F5344CB8AC3E}">
        <p14:creationId xmlns:p14="http://schemas.microsoft.com/office/powerpoint/2010/main" val="26666061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0"/>
            <a:ext cx="8166100" cy="6217086"/>
          </a:xfrm>
          <a:prstGeom prst="rect">
            <a:avLst/>
          </a:prstGeom>
        </p:spPr>
        <p:txBody>
          <a:bodyPr wrap="square">
            <a:spAutoFit/>
          </a:bodyPr>
          <a:lstStyle/>
          <a:p>
            <a:endParaRPr lang="en-US" b="1" dirty="0" smtClean="0"/>
          </a:p>
          <a:p>
            <a:r>
              <a:rPr lang="en-US" sz="2800" b="1" dirty="0" smtClean="0">
                <a:solidFill>
                  <a:srgbClr val="FF0000"/>
                </a:solidFill>
              </a:rPr>
              <a:t>RESULTS- TABLES and FIGURES</a:t>
            </a:r>
          </a:p>
          <a:p>
            <a:endParaRPr lang="en-US" sz="2400" dirty="0" smtClean="0">
              <a:solidFill>
                <a:srgbClr val="FF0000"/>
              </a:solidFill>
            </a:endParaRPr>
          </a:p>
          <a:p>
            <a:r>
              <a:rPr lang="en-US" sz="2400" b="1" dirty="0" smtClean="0">
                <a:solidFill>
                  <a:srgbClr val="000000"/>
                </a:solidFill>
              </a:rPr>
              <a:t>Supplementary</a:t>
            </a:r>
            <a:r>
              <a:rPr lang="en-US" sz="2400" b="1" dirty="0">
                <a:solidFill>
                  <a:srgbClr val="000000"/>
                </a:solidFill>
              </a:rPr>
              <a:t>/</a:t>
            </a:r>
            <a:r>
              <a:rPr lang="en-US" sz="2400" b="1" dirty="0" smtClean="0">
                <a:solidFill>
                  <a:srgbClr val="000000"/>
                </a:solidFill>
              </a:rPr>
              <a:t>appendix: </a:t>
            </a:r>
            <a:r>
              <a:rPr lang="en-US" sz="2400" dirty="0"/>
              <a:t>when not directly showing a result that addresses your hypothesis, or when a long </a:t>
            </a:r>
            <a:r>
              <a:rPr lang="en-US" sz="2400" dirty="0" smtClean="0"/>
              <a:t>Table that you would like to include for interested readers:</a:t>
            </a:r>
          </a:p>
          <a:p>
            <a:endParaRPr lang="en-US" sz="2400" dirty="0"/>
          </a:p>
          <a:p>
            <a:r>
              <a:rPr lang="en-US" sz="2400" dirty="0"/>
              <a:t>	• genomics or </a:t>
            </a:r>
            <a:r>
              <a:rPr lang="en-US" sz="2400" dirty="0" err="1"/>
              <a:t>transcriptomics</a:t>
            </a:r>
            <a:r>
              <a:rPr lang="en-US" sz="2400" dirty="0"/>
              <a:t> (all </a:t>
            </a:r>
            <a:r>
              <a:rPr lang="en-US" sz="2400" dirty="0" err="1"/>
              <a:t>omics</a:t>
            </a:r>
            <a:r>
              <a:rPr lang="en-US" sz="2400" dirty="0" smtClean="0"/>
              <a:t>): put </a:t>
            </a:r>
            <a:r>
              <a:rPr lang="en-US" sz="2400" dirty="0"/>
              <a:t>the most relevant to your story in a main </a:t>
            </a:r>
            <a:r>
              <a:rPr lang="en-US" sz="2400" dirty="0" smtClean="0"/>
              <a:t>Table/Figure, </a:t>
            </a:r>
            <a:r>
              <a:rPr lang="en-US" sz="2400" dirty="0"/>
              <a:t>then put the rest (complete list) as </a:t>
            </a:r>
            <a:r>
              <a:rPr lang="en-US" sz="2400" dirty="0" smtClean="0"/>
              <a:t>supplementary</a:t>
            </a:r>
          </a:p>
          <a:p>
            <a:endParaRPr lang="en-US" sz="2400" dirty="0"/>
          </a:p>
          <a:p>
            <a:r>
              <a:rPr lang="en-US" sz="2400" dirty="0"/>
              <a:t>	• Long method (to reduce word count</a:t>
            </a:r>
            <a:r>
              <a:rPr lang="en-US" sz="2400" dirty="0" smtClean="0"/>
              <a:t>)</a:t>
            </a:r>
          </a:p>
          <a:p>
            <a:endParaRPr lang="en-US" sz="2400" dirty="0"/>
          </a:p>
          <a:p>
            <a:r>
              <a:rPr lang="en-US" sz="2400" dirty="0" smtClean="0"/>
              <a:t>	• Search strategy (review)</a:t>
            </a:r>
            <a:endParaRPr lang="en-US" sz="2400" dirty="0"/>
          </a:p>
          <a:p>
            <a:endParaRPr lang="en-US" sz="2400" dirty="0"/>
          </a:p>
          <a:p>
            <a:endParaRPr lang="en-US" sz="2000" b="1" dirty="0" smtClean="0"/>
          </a:p>
          <a:p>
            <a:r>
              <a:rPr lang="en-US" sz="2000" b="1" dirty="0"/>
              <a:t>	</a:t>
            </a:r>
            <a:r>
              <a:rPr lang="en-US" sz="2000" b="1" dirty="0" smtClean="0"/>
              <a:t>	</a:t>
            </a:r>
            <a:endParaRPr lang="en-US" b="1" dirty="0" smtClean="0"/>
          </a:p>
        </p:txBody>
      </p:sp>
    </p:spTree>
    <p:extLst>
      <p:ext uri="{BB962C8B-B14F-4D97-AF65-F5344CB8AC3E}">
        <p14:creationId xmlns:p14="http://schemas.microsoft.com/office/powerpoint/2010/main" val="23632331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0"/>
            <a:ext cx="8623300" cy="6586417"/>
          </a:xfrm>
          <a:prstGeom prst="rect">
            <a:avLst/>
          </a:prstGeom>
        </p:spPr>
        <p:txBody>
          <a:bodyPr wrap="square">
            <a:spAutoFit/>
          </a:bodyPr>
          <a:lstStyle/>
          <a:p>
            <a:endParaRPr lang="en-US" sz="2800" b="1" dirty="0" smtClean="0"/>
          </a:p>
          <a:p>
            <a:r>
              <a:rPr lang="en-US" sz="2800" b="1" dirty="0" smtClean="0">
                <a:solidFill>
                  <a:srgbClr val="FF0000"/>
                </a:solidFill>
              </a:rPr>
              <a:t>RESULTS</a:t>
            </a:r>
            <a:r>
              <a:rPr lang="en-US" sz="2800" b="1" dirty="0">
                <a:solidFill>
                  <a:srgbClr val="FF0000"/>
                </a:solidFill>
              </a:rPr>
              <a:t> </a:t>
            </a:r>
            <a:r>
              <a:rPr lang="en-US" sz="2800" b="1" dirty="0" smtClean="0">
                <a:solidFill>
                  <a:srgbClr val="FF0000"/>
                </a:solidFill>
              </a:rPr>
              <a:t>- NARRATIVE</a:t>
            </a:r>
          </a:p>
          <a:p>
            <a:pPr marL="342900" indent="-342900">
              <a:buAutoNum type="arabicParenR"/>
            </a:pPr>
            <a:endParaRPr lang="en-US" b="1" dirty="0" smtClean="0">
              <a:solidFill>
                <a:srgbClr val="FF0000"/>
              </a:solidFill>
            </a:endParaRPr>
          </a:p>
          <a:p>
            <a:endParaRPr lang="en-US" sz="2000" b="1" dirty="0" smtClean="0"/>
          </a:p>
          <a:p>
            <a:r>
              <a:rPr lang="en-US" sz="2400" b="1" dirty="0" smtClean="0">
                <a:solidFill>
                  <a:srgbClr val="FF0000"/>
                </a:solidFill>
              </a:rPr>
              <a:t>Write up the story corresponding to the Tables/Figs (data):</a:t>
            </a:r>
          </a:p>
          <a:p>
            <a:endParaRPr lang="en-US" sz="2400" b="1" dirty="0">
              <a:solidFill>
                <a:srgbClr val="FF0000"/>
              </a:solidFill>
            </a:endParaRPr>
          </a:p>
          <a:p>
            <a:r>
              <a:rPr lang="en-US" sz="2400" dirty="0" smtClean="0"/>
              <a:t>• </a:t>
            </a:r>
            <a:r>
              <a:rPr lang="en-US" sz="2400" dirty="0"/>
              <a:t>The order and flow of the results should be coherent, and not necessarily in chronological order data were generated</a:t>
            </a:r>
          </a:p>
          <a:p>
            <a:endParaRPr lang="en-US" sz="2400" dirty="0" smtClean="0"/>
          </a:p>
          <a:p>
            <a:r>
              <a:rPr lang="en-US" sz="2400" dirty="0" smtClean="0"/>
              <a:t>• Include relevant “personal </a:t>
            </a:r>
            <a:r>
              <a:rPr lang="en-US" sz="2400" dirty="0"/>
              <a:t>communication”, “data not shown</a:t>
            </a:r>
            <a:r>
              <a:rPr lang="en-US" sz="2400" dirty="0" smtClean="0"/>
              <a:t>” (or “unpublished observation” - these may go in discussion)</a:t>
            </a:r>
          </a:p>
          <a:p>
            <a:endParaRPr lang="en-US" sz="2400" dirty="0"/>
          </a:p>
          <a:p>
            <a:r>
              <a:rPr lang="en-US" sz="2400" dirty="0" smtClean="0"/>
              <a:t>• This process may lead to identification of possible missing pieces</a:t>
            </a:r>
            <a:r>
              <a:rPr lang="en-US" sz="2400" dirty="0"/>
              <a:t> </a:t>
            </a:r>
            <a:r>
              <a:rPr lang="en-US" sz="2400" dirty="0" smtClean="0"/>
              <a:t>(required further research prior to publishing) or alternatively it may show that the data could be split into two or more stories (reconsideration of target journals in this case)</a:t>
            </a:r>
            <a:endParaRPr lang="en-US" sz="2400" dirty="0"/>
          </a:p>
          <a:p>
            <a:endParaRPr lang="en-US" sz="2000" b="1" dirty="0" smtClean="0"/>
          </a:p>
          <a:p>
            <a:r>
              <a:rPr lang="en-US" sz="2000" b="1" dirty="0"/>
              <a:t>	</a:t>
            </a:r>
            <a:r>
              <a:rPr lang="en-US" sz="2000" b="1" dirty="0" smtClean="0"/>
              <a:t>	</a:t>
            </a:r>
            <a:endParaRPr lang="en-US" b="1" dirty="0" smtClean="0"/>
          </a:p>
        </p:txBody>
      </p:sp>
    </p:spTree>
    <p:extLst>
      <p:ext uri="{BB962C8B-B14F-4D97-AF65-F5344CB8AC3E}">
        <p14:creationId xmlns:p14="http://schemas.microsoft.com/office/powerpoint/2010/main" val="23404799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252949"/>
            <a:ext cx="8445500" cy="6524863"/>
          </a:xfrm>
          <a:prstGeom prst="rect">
            <a:avLst/>
          </a:prstGeom>
        </p:spPr>
        <p:txBody>
          <a:bodyPr wrap="square">
            <a:spAutoFit/>
          </a:bodyPr>
          <a:lstStyle/>
          <a:p>
            <a:endParaRPr lang="en-US" b="1" dirty="0" smtClean="0"/>
          </a:p>
          <a:p>
            <a:r>
              <a:rPr lang="en-US" sz="2800" b="1" dirty="0" smtClean="0"/>
              <a:t>Based on the results, </a:t>
            </a:r>
            <a:r>
              <a:rPr lang="en-US" sz="2800" b="1" dirty="0" smtClean="0">
                <a:solidFill>
                  <a:srgbClr val="FF0000"/>
                </a:solidFill>
              </a:rPr>
              <a:t>write the METHODS section</a:t>
            </a:r>
          </a:p>
          <a:p>
            <a:endParaRPr lang="en-US" sz="2400" b="1" dirty="0">
              <a:solidFill>
                <a:srgbClr val="FF0000"/>
              </a:solidFill>
            </a:endParaRPr>
          </a:p>
          <a:p>
            <a:endParaRPr lang="en-US" sz="2400" dirty="0" smtClean="0"/>
          </a:p>
          <a:p>
            <a:r>
              <a:rPr lang="en-US" sz="2400" dirty="0" smtClean="0"/>
              <a:t>• All methods used to generate the data in Tables and Figures</a:t>
            </a:r>
          </a:p>
          <a:p>
            <a:endParaRPr lang="en-US" sz="2400" dirty="0"/>
          </a:p>
          <a:p>
            <a:r>
              <a:rPr lang="en-US" sz="2400" dirty="0" smtClean="0"/>
              <a:t>• Refer to </a:t>
            </a:r>
            <a:r>
              <a:rPr lang="en-US" sz="2400" b="1" dirty="0" smtClean="0">
                <a:solidFill>
                  <a:srgbClr val="000000"/>
                </a:solidFill>
              </a:rPr>
              <a:t>published methods </a:t>
            </a:r>
            <a:r>
              <a:rPr lang="en-US" sz="2400" dirty="0" smtClean="0"/>
              <a:t>(indicating the </a:t>
            </a:r>
            <a:r>
              <a:rPr lang="en-US" sz="2400" b="1" dirty="0" smtClean="0">
                <a:solidFill>
                  <a:srgbClr val="000000"/>
                </a:solidFill>
              </a:rPr>
              <a:t>reference in parenthesis</a:t>
            </a:r>
            <a:r>
              <a:rPr lang="en-US" sz="2400" dirty="0" smtClean="0"/>
              <a:t>) specifying </a:t>
            </a:r>
            <a:r>
              <a:rPr lang="en-US" sz="2400" b="1" dirty="0" smtClean="0">
                <a:solidFill>
                  <a:srgbClr val="000000"/>
                </a:solidFill>
              </a:rPr>
              <a:t>modifications</a:t>
            </a:r>
            <a:r>
              <a:rPr lang="en-US" sz="2400" dirty="0" smtClean="0"/>
              <a:t> to what’s published 		</a:t>
            </a:r>
          </a:p>
          <a:p>
            <a:endParaRPr lang="en-US" sz="2400" dirty="0"/>
          </a:p>
          <a:p>
            <a:r>
              <a:rPr lang="en-US" sz="2400" dirty="0" smtClean="0"/>
              <a:t>• Limit description to just methodology (technical) - </a:t>
            </a:r>
            <a:r>
              <a:rPr lang="en-US" sz="2400" b="1" dirty="0" smtClean="0">
                <a:solidFill>
                  <a:srgbClr val="000000"/>
                </a:solidFill>
              </a:rPr>
              <a:t>avoid presentation of results or technical (methods) difficulties</a:t>
            </a:r>
          </a:p>
          <a:p>
            <a:endParaRPr lang="en-US" sz="2400" dirty="0" smtClean="0"/>
          </a:p>
          <a:p>
            <a:r>
              <a:rPr lang="en-US" sz="2400" dirty="0" smtClean="0"/>
              <a:t>• Statistical analysis</a:t>
            </a:r>
            <a:r>
              <a:rPr lang="en-US" sz="2400" dirty="0"/>
              <a:t> </a:t>
            </a:r>
            <a:r>
              <a:rPr lang="en-US" sz="2400" dirty="0" smtClean="0"/>
              <a:t>goes after description of sites/measurements/experiments (often the last heading under methods)</a:t>
            </a:r>
          </a:p>
          <a:p>
            <a:endParaRPr lang="en-US" sz="2400" dirty="0"/>
          </a:p>
          <a:p>
            <a:r>
              <a:rPr lang="en-US" sz="2400" dirty="0" smtClean="0"/>
              <a:t>• Try to present methods following results order</a:t>
            </a:r>
          </a:p>
          <a:p>
            <a:r>
              <a:rPr lang="en-US" b="1" dirty="0" smtClean="0"/>
              <a:t>		</a:t>
            </a:r>
            <a:endParaRPr lang="en-US" b="1" dirty="0" smtClean="0">
              <a:solidFill>
                <a:srgbClr val="FF0000"/>
              </a:solidFill>
            </a:endParaRPr>
          </a:p>
          <a:p>
            <a:r>
              <a:rPr lang="en-US" b="1" dirty="0" smtClean="0"/>
              <a:t>	</a:t>
            </a:r>
          </a:p>
        </p:txBody>
      </p:sp>
    </p:spTree>
    <p:extLst>
      <p:ext uri="{BB962C8B-B14F-4D97-AF65-F5344CB8AC3E}">
        <p14:creationId xmlns:p14="http://schemas.microsoft.com/office/powerpoint/2010/main" val="14273102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252949"/>
            <a:ext cx="8166100" cy="3939541"/>
          </a:xfrm>
          <a:prstGeom prst="rect">
            <a:avLst/>
          </a:prstGeom>
        </p:spPr>
        <p:txBody>
          <a:bodyPr wrap="square">
            <a:spAutoFit/>
          </a:bodyPr>
          <a:lstStyle/>
          <a:p>
            <a:endParaRPr lang="en-US" b="1" dirty="0" smtClean="0"/>
          </a:p>
          <a:p>
            <a:r>
              <a:rPr lang="en-US" sz="2800" b="1" dirty="0" smtClean="0"/>
              <a:t>Based on the results, </a:t>
            </a:r>
            <a:r>
              <a:rPr lang="en-US" sz="2800" b="1" dirty="0" smtClean="0">
                <a:solidFill>
                  <a:srgbClr val="FF0000"/>
                </a:solidFill>
              </a:rPr>
              <a:t>write the METHODS section</a:t>
            </a:r>
          </a:p>
          <a:p>
            <a:endParaRPr lang="en-US" sz="2400" b="1" dirty="0">
              <a:solidFill>
                <a:srgbClr val="FF0000"/>
              </a:solidFill>
            </a:endParaRPr>
          </a:p>
          <a:p>
            <a:endParaRPr lang="en-US" sz="2400" dirty="0" smtClean="0"/>
          </a:p>
          <a:p>
            <a:r>
              <a:rPr lang="en-US" sz="2400" dirty="0"/>
              <a:t>• An ethical statement should be included whenever the study used animals or humans, state clinical trial registration, </a:t>
            </a:r>
            <a:r>
              <a:rPr lang="en-US" sz="2400" dirty="0" err="1" smtClean="0"/>
              <a:t>etc</a:t>
            </a:r>
            <a:endParaRPr lang="en-US" sz="2400" dirty="0" smtClean="0"/>
          </a:p>
          <a:p>
            <a:endParaRPr lang="en-US" sz="2400" dirty="0"/>
          </a:p>
          <a:p>
            <a:r>
              <a:rPr lang="en-US" sz="2400" dirty="0" smtClean="0"/>
              <a:t>• Indicate source of reagents </a:t>
            </a:r>
            <a:endParaRPr lang="en-US" sz="2400" dirty="0"/>
          </a:p>
          <a:p>
            <a:endParaRPr lang="en-US" sz="2400" dirty="0"/>
          </a:p>
          <a:p>
            <a:r>
              <a:rPr lang="en-US" b="1" dirty="0" smtClean="0"/>
              <a:t>		</a:t>
            </a:r>
            <a:endParaRPr lang="en-US" b="1" dirty="0" smtClean="0">
              <a:solidFill>
                <a:srgbClr val="FF0000"/>
              </a:solidFill>
            </a:endParaRPr>
          </a:p>
          <a:p>
            <a:r>
              <a:rPr lang="en-US" b="1" dirty="0" smtClean="0"/>
              <a:t>	</a:t>
            </a:r>
          </a:p>
        </p:txBody>
      </p:sp>
    </p:spTree>
    <p:extLst>
      <p:ext uri="{BB962C8B-B14F-4D97-AF65-F5344CB8AC3E}">
        <p14:creationId xmlns:p14="http://schemas.microsoft.com/office/powerpoint/2010/main" val="6013107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271502"/>
            <a:ext cx="8775700" cy="7232748"/>
          </a:xfrm>
          <a:prstGeom prst="rect">
            <a:avLst/>
          </a:prstGeom>
        </p:spPr>
        <p:txBody>
          <a:bodyPr wrap="square">
            <a:spAutoFit/>
          </a:bodyPr>
          <a:lstStyle/>
          <a:p>
            <a:r>
              <a:rPr lang="en-US" sz="2400" b="1" dirty="0" smtClean="0"/>
              <a:t>Along with your co-authors</a:t>
            </a:r>
            <a:r>
              <a:rPr lang="en-US" sz="2000" b="1" dirty="0" smtClean="0"/>
              <a:t>, </a:t>
            </a:r>
            <a:r>
              <a:rPr lang="en-US" sz="2800" b="1" dirty="0" smtClean="0">
                <a:solidFill>
                  <a:srgbClr val="FF0000"/>
                </a:solidFill>
              </a:rPr>
              <a:t>choose a suitable journal for your story</a:t>
            </a:r>
            <a:endParaRPr lang="en-US" sz="2800" b="1" dirty="0"/>
          </a:p>
          <a:p>
            <a:endParaRPr lang="en-US" sz="2400" b="1" dirty="0" smtClean="0"/>
          </a:p>
          <a:p>
            <a:r>
              <a:rPr lang="en-US" sz="2400" dirty="0" smtClean="0"/>
              <a:t>• Journal </a:t>
            </a:r>
            <a:r>
              <a:rPr lang="en-US" sz="2400" dirty="0"/>
              <a:t>choice will depend mostly on the subject and type of data, and </a:t>
            </a:r>
            <a:r>
              <a:rPr lang="en-US" sz="2400" dirty="0" smtClean="0"/>
              <a:t>whether or not </a:t>
            </a:r>
            <a:r>
              <a:rPr lang="en-US" sz="2400" dirty="0"/>
              <a:t>your story is </a:t>
            </a:r>
            <a:r>
              <a:rPr lang="en-US" sz="2400" dirty="0" smtClean="0"/>
              <a:t>hot </a:t>
            </a:r>
            <a:r>
              <a:rPr lang="en-US" sz="2400" dirty="0"/>
              <a:t>enough to aim at a particular journal</a:t>
            </a:r>
          </a:p>
          <a:p>
            <a:endParaRPr lang="en-US" sz="2400" b="1" dirty="0" smtClean="0"/>
          </a:p>
          <a:p>
            <a:r>
              <a:rPr lang="en-US" sz="2400" b="1" dirty="0" smtClean="0"/>
              <a:t>• </a:t>
            </a:r>
            <a:r>
              <a:rPr lang="en-US" sz="2400" dirty="0" smtClean="0"/>
              <a:t>Follow the </a:t>
            </a:r>
            <a:r>
              <a:rPr lang="en-US" sz="2400" b="1" dirty="0" smtClean="0"/>
              <a:t>requirements on the journal’s website for your manuscript category</a:t>
            </a:r>
            <a:r>
              <a:rPr lang="en-US" sz="2400" b="1" dirty="0" smtClean="0">
                <a:solidFill>
                  <a:srgbClr val="FF0000"/>
                </a:solidFill>
              </a:rPr>
              <a:t> </a:t>
            </a:r>
            <a:r>
              <a:rPr lang="en-US" sz="2400" dirty="0" smtClean="0">
                <a:solidFill>
                  <a:srgbClr val="000000"/>
                </a:solidFill>
              </a:rPr>
              <a:t>for all subsequent writing steps</a:t>
            </a:r>
            <a:endParaRPr lang="en-US" sz="2400" dirty="0" smtClean="0">
              <a:solidFill>
                <a:srgbClr val="FF0000"/>
              </a:solidFill>
            </a:endParaRPr>
          </a:p>
          <a:p>
            <a:endParaRPr lang="en-US" sz="2400" b="1" dirty="0"/>
          </a:p>
          <a:p>
            <a:r>
              <a:rPr lang="en-US" sz="2400" b="1" dirty="0" smtClean="0"/>
              <a:t>• </a:t>
            </a:r>
            <a:r>
              <a:rPr lang="en-US" sz="2400" dirty="0" smtClean="0"/>
              <a:t>Keep in mind and frequently go back to the target journal’s guidelines for content as well as formatting (font, tables, figures, footnotes, references) and usually the most difficult to comply with: </a:t>
            </a:r>
          </a:p>
          <a:p>
            <a:endParaRPr lang="en-US" sz="2400" dirty="0" smtClean="0"/>
          </a:p>
          <a:p>
            <a:r>
              <a:rPr lang="en-US" sz="2800" b="1" dirty="0" smtClean="0">
                <a:solidFill>
                  <a:srgbClr val="000000"/>
                </a:solidFill>
              </a:rPr>
              <a:t>word count limit: </a:t>
            </a:r>
            <a:r>
              <a:rPr lang="en-US" sz="2400" dirty="0" smtClean="0">
                <a:solidFill>
                  <a:srgbClr val="000000"/>
                </a:solidFill>
              </a:rPr>
              <a:t>particularly</a:t>
            </a:r>
            <a:r>
              <a:rPr lang="en-US" dirty="0" smtClean="0">
                <a:solidFill>
                  <a:srgbClr val="000000"/>
                </a:solidFill>
              </a:rPr>
              <a:t> </a:t>
            </a:r>
            <a:r>
              <a:rPr lang="en-US" sz="2400" dirty="0" smtClean="0">
                <a:solidFill>
                  <a:srgbClr val="000000"/>
                </a:solidFill>
              </a:rPr>
              <a:t>challenging to non-English native speakers</a:t>
            </a:r>
            <a:r>
              <a:rPr lang="en-US" sz="2400" dirty="0" smtClean="0">
                <a:solidFill>
                  <a:srgbClr val="FF0000"/>
                </a:solidFill>
              </a:rPr>
              <a:t> </a:t>
            </a:r>
            <a:r>
              <a:rPr lang="en-US" sz="2000" dirty="0" smtClean="0"/>
              <a:t>(romance language speakers:  Portuguese, Spanish, Italian, French) </a:t>
            </a:r>
          </a:p>
          <a:p>
            <a:endParaRPr lang="en-US" b="1" dirty="0"/>
          </a:p>
          <a:p>
            <a:endParaRPr lang="en-US" b="1" dirty="0" smtClean="0"/>
          </a:p>
          <a:p>
            <a:endParaRPr lang="en-US" b="1" dirty="0"/>
          </a:p>
          <a:p>
            <a:endParaRPr lang="en-US" b="1" dirty="0" smtClean="0"/>
          </a:p>
        </p:txBody>
      </p:sp>
    </p:spTree>
    <p:extLst>
      <p:ext uri="{BB962C8B-B14F-4D97-AF65-F5344CB8AC3E}">
        <p14:creationId xmlns:p14="http://schemas.microsoft.com/office/powerpoint/2010/main" val="20823278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630740"/>
            <a:ext cx="8610600" cy="4524315"/>
          </a:xfrm>
          <a:prstGeom prst="rect">
            <a:avLst/>
          </a:prstGeom>
        </p:spPr>
        <p:txBody>
          <a:bodyPr wrap="square">
            <a:spAutoFit/>
          </a:bodyPr>
          <a:lstStyle/>
          <a:p>
            <a:endParaRPr lang="en-US" sz="2400" dirty="0" smtClean="0"/>
          </a:p>
          <a:p>
            <a:r>
              <a:rPr lang="en-US" sz="2400" dirty="0" smtClean="0"/>
              <a:t>• Touch on all background points relevant to your story that the reader needs to be familiar with</a:t>
            </a:r>
          </a:p>
          <a:p>
            <a:endParaRPr lang="en-US" sz="2400" dirty="0"/>
          </a:p>
          <a:p>
            <a:r>
              <a:rPr lang="en-US" sz="2400" dirty="0" smtClean="0"/>
              <a:t>• Describe briefly previous studies relevant to your findings- more details on those that may be more relevant and/or very recent</a:t>
            </a:r>
          </a:p>
          <a:p>
            <a:endParaRPr lang="en-US" sz="2400" dirty="0" smtClean="0"/>
          </a:p>
          <a:p>
            <a:r>
              <a:rPr lang="en-US" sz="2400" dirty="0" smtClean="0"/>
              <a:t>• You are usually filling a knowledge gap, </a:t>
            </a:r>
            <a:r>
              <a:rPr lang="en-US" sz="2400" b="1" dirty="0" smtClean="0">
                <a:solidFill>
                  <a:srgbClr val="000000"/>
                </a:solidFill>
              </a:rPr>
              <a:t>so emphasize what is known and what is not </a:t>
            </a:r>
          </a:p>
          <a:p>
            <a:endParaRPr lang="en-US" sz="2400" dirty="0" smtClean="0"/>
          </a:p>
          <a:p>
            <a:r>
              <a:rPr lang="en-US" sz="2400" dirty="0" smtClean="0"/>
              <a:t>• </a:t>
            </a:r>
            <a:r>
              <a:rPr lang="en-US" sz="2400" b="1" dirty="0" smtClean="0"/>
              <a:t>End with what your story is about, description of the need for it and aims </a:t>
            </a:r>
            <a:r>
              <a:rPr lang="en-US" sz="2400" dirty="0" smtClean="0"/>
              <a:t>– </a:t>
            </a:r>
            <a:r>
              <a:rPr lang="en-US" sz="2400" b="1" dirty="0" smtClean="0">
                <a:solidFill>
                  <a:srgbClr val="000000"/>
                </a:solidFill>
              </a:rPr>
              <a:t>do not include results/findings</a:t>
            </a:r>
            <a:endParaRPr lang="en-US" sz="2400" b="1" dirty="0">
              <a:solidFill>
                <a:srgbClr val="000000"/>
              </a:solidFill>
            </a:endParaRPr>
          </a:p>
        </p:txBody>
      </p:sp>
      <p:sp>
        <p:nvSpPr>
          <p:cNvPr id="3" name="Rectangle 2"/>
          <p:cNvSpPr/>
          <p:nvPr/>
        </p:nvSpPr>
        <p:spPr>
          <a:xfrm>
            <a:off x="927100" y="59035"/>
            <a:ext cx="7429500" cy="1231106"/>
          </a:xfrm>
          <a:prstGeom prst="rect">
            <a:avLst/>
          </a:prstGeom>
        </p:spPr>
        <p:txBody>
          <a:bodyPr wrap="square">
            <a:spAutoFit/>
          </a:bodyPr>
          <a:lstStyle/>
          <a:p>
            <a:endParaRPr lang="en-US" b="1" dirty="0" smtClean="0"/>
          </a:p>
          <a:p>
            <a:r>
              <a:rPr lang="en-US" sz="2800" b="1" dirty="0" smtClean="0"/>
              <a:t>Based on the results (and methods), </a:t>
            </a:r>
            <a:r>
              <a:rPr lang="en-US" sz="2800" b="1" dirty="0" smtClean="0">
                <a:solidFill>
                  <a:srgbClr val="FF0000"/>
                </a:solidFill>
              </a:rPr>
              <a:t>write the INTRODUCTION/BACKGROUND section</a:t>
            </a:r>
          </a:p>
        </p:txBody>
      </p:sp>
    </p:spTree>
    <p:extLst>
      <p:ext uri="{BB962C8B-B14F-4D97-AF65-F5344CB8AC3E}">
        <p14:creationId xmlns:p14="http://schemas.microsoft.com/office/powerpoint/2010/main" val="20823278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343185"/>
            <a:ext cx="8610600" cy="5570755"/>
          </a:xfrm>
          <a:prstGeom prst="rect">
            <a:avLst/>
          </a:prstGeom>
        </p:spPr>
        <p:txBody>
          <a:bodyPr wrap="square">
            <a:spAutoFit/>
          </a:bodyPr>
          <a:lstStyle/>
          <a:p>
            <a:r>
              <a:rPr lang="en-US" sz="2400" dirty="0" smtClean="0">
                <a:solidFill>
                  <a:srgbClr val="000000"/>
                </a:solidFill>
              </a:rPr>
              <a:t>• Do not repeat findings/results in detail – mention briefly if needed when discussing</a:t>
            </a:r>
          </a:p>
          <a:p>
            <a:endParaRPr lang="en-US" sz="2400" dirty="0">
              <a:solidFill>
                <a:srgbClr val="000000"/>
              </a:solidFill>
            </a:endParaRPr>
          </a:p>
          <a:p>
            <a:r>
              <a:rPr lang="en-US" sz="2400" dirty="0" smtClean="0">
                <a:solidFill>
                  <a:srgbClr val="000000"/>
                </a:solidFill>
              </a:rPr>
              <a:t>• Focus on how your findings agree </a:t>
            </a:r>
            <a:r>
              <a:rPr lang="en-US" sz="2400" b="1" dirty="0" smtClean="0">
                <a:solidFill>
                  <a:srgbClr val="000000"/>
                </a:solidFill>
              </a:rPr>
              <a:t>or not (why</a:t>
            </a:r>
            <a:r>
              <a:rPr lang="en-US" sz="2400" b="1" dirty="0" smtClean="0">
                <a:solidFill>
                  <a:srgbClr val="000000"/>
                </a:solidFill>
              </a:rPr>
              <a:t>? offer an explanation for studies showing different results- </a:t>
            </a:r>
            <a:r>
              <a:rPr lang="en-US" sz="2400" b="1" smtClean="0">
                <a:solidFill>
                  <a:srgbClr val="000000"/>
                </a:solidFill>
              </a:rPr>
              <a:t>differences in methodology</a:t>
            </a:r>
            <a:r>
              <a:rPr lang="en-US" sz="2400" b="1" dirty="0" smtClean="0">
                <a:solidFill>
                  <a:srgbClr val="000000"/>
                </a:solidFill>
              </a:rPr>
              <a:t>, population, season, </a:t>
            </a:r>
            <a:r>
              <a:rPr lang="en-US" sz="2400" b="1" dirty="0" err="1" smtClean="0">
                <a:solidFill>
                  <a:srgbClr val="000000"/>
                </a:solidFill>
              </a:rPr>
              <a:t>etc</a:t>
            </a:r>
            <a:r>
              <a:rPr lang="en-US" sz="2400" b="1" dirty="0" smtClean="0">
                <a:solidFill>
                  <a:srgbClr val="000000"/>
                </a:solidFill>
              </a:rPr>
              <a:t>) </a:t>
            </a:r>
            <a:r>
              <a:rPr lang="en-US" sz="2400" dirty="0" smtClean="0">
                <a:solidFill>
                  <a:srgbClr val="000000"/>
                </a:solidFill>
              </a:rPr>
              <a:t>with previous studies related to </a:t>
            </a:r>
            <a:r>
              <a:rPr lang="en-US" sz="2400" dirty="0" smtClean="0">
                <a:solidFill>
                  <a:srgbClr val="000000"/>
                </a:solidFill>
              </a:rPr>
              <a:t>the same subject as yours</a:t>
            </a:r>
            <a:r>
              <a:rPr lang="en-US" sz="2400" dirty="0" smtClean="0">
                <a:solidFill>
                  <a:srgbClr val="000000"/>
                </a:solidFill>
              </a:rPr>
              <a:t>- include these references</a:t>
            </a:r>
          </a:p>
          <a:p>
            <a:endParaRPr lang="en-US" sz="2400" dirty="0">
              <a:solidFill>
                <a:srgbClr val="000000"/>
              </a:solidFill>
            </a:endParaRPr>
          </a:p>
          <a:p>
            <a:r>
              <a:rPr lang="en-US" sz="2400" dirty="0" smtClean="0">
                <a:solidFill>
                  <a:srgbClr val="000000"/>
                </a:solidFill>
              </a:rPr>
              <a:t>• Emphasize how your study adds something new to the field/subject of study</a:t>
            </a:r>
          </a:p>
          <a:p>
            <a:endParaRPr lang="en-US" sz="2400" dirty="0">
              <a:solidFill>
                <a:srgbClr val="000000"/>
              </a:solidFill>
            </a:endParaRPr>
          </a:p>
          <a:p>
            <a:r>
              <a:rPr lang="en-US" sz="2400" dirty="0" smtClean="0">
                <a:solidFill>
                  <a:srgbClr val="000000"/>
                </a:solidFill>
              </a:rPr>
              <a:t>• If recommendations can be made based on your findings (for policy if public health for example), they go here, as well as hypothesis or models based on your results</a:t>
            </a:r>
          </a:p>
          <a:p>
            <a:endParaRPr lang="en-US" sz="2000" b="1" dirty="0" smtClean="0"/>
          </a:p>
        </p:txBody>
      </p:sp>
      <p:sp>
        <p:nvSpPr>
          <p:cNvPr id="3" name="Rectangle 2"/>
          <p:cNvSpPr/>
          <p:nvPr/>
        </p:nvSpPr>
        <p:spPr>
          <a:xfrm>
            <a:off x="381000" y="211435"/>
            <a:ext cx="8369300" cy="523220"/>
          </a:xfrm>
          <a:prstGeom prst="rect">
            <a:avLst/>
          </a:prstGeom>
        </p:spPr>
        <p:txBody>
          <a:bodyPr wrap="square">
            <a:spAutoFit/>
          </a:bodyPr>
          <a:lstStyle/>
          <a:p>
            <a:pPr algn="ctr"/>
            <a:r>
              <a:rPr lang="en-US" sz="2800" b="1" dirty="0" smtClean="0"/>
              <a:t>Based </a:t>
            </a:r>
            <a:r>
              <a:rPr lang="en-US" sz="2800" b="1" dirty="0" smtClean="0"/>
              <a:t>on the results, </a:t>
            </a:r>
            <a:r>
              <a:rPr lang="en-US" sz="2800" b="1" dirty="0" smtClean="0">
                <a:solidFill>
                  <a:srgbClr val="FF0000"/>
                </a:solidFill>
              </a:rPr>
              <a:t>write the DISCUSSION</a:t>
            </a:r>
          </a:p>
        </p:txBody>
      </p:sp>
    </p:spTree>
    <p:extLst>
      <p:ext uri="{BB962C8B-B14F-4D97-AF65-F5344CB8AC3E}">
        <p14:creationId xmlns:p14="http://schemas.microsoft.com/office/powerpoint/2010/main" val="23508201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668840"/>
            <a:ext cx="8610600" cy="2923877"/>
          </a:xfrm>
          <a:prstGeom prst="rect">
            <a:avLst/>
          </a:prstGeom>
        </p:spPr>
        <p:txBody>
          <a:bodyPr wrap="square">
            <a:spAutoFit/>
          </a:bodyPr>
          <a:lstStyle/>
          <a:p>
            <a:r>
              <a:rPr lang="en-US" sz="2400" dirty="0" smtClean="0">
                <a:solidFill>
                  <a:srgbClr val="000000"/>
                </a:solidFill>
              </a:rPr>
              <a:t>•</a:t>
            </a:r>
            <a:r>
              <a:rPr lang="en-US" sz="2400" dirty="0">
                <a:solidFill>
                  <a:srgbClr val="000000"/>
                </a:solidFill>
              </a:rPr>
              <a:t> </a:t>
            </a:r>
            <a:r>
              <a:rPr lang="en-US" sz="2400" dirty="0" smtClean="0">
                <a:solidFill>
                  <a:srgbClr val="000000"/>
                </a:solidFill>
              </a:rPr>
              <a:t>If methodology used is new and of interest to the field, then discuss here</a:t>
            </a:r>
          </a:p>
          <a:p>
            <a:endParaRPr lang="en-US" sz="2400" dirty="0" smtClean="0">
              <a:solidFill>
                <a:srgbClr val="000000"/>
              </a:solidFill>
            </a:endParaRPr>
          </a:p>
          <a:p>
            <a:r>
              <a:rPr lang="en-US" sz="2400" dirty="0" smtClean="0">
                <a:solidFill>
                  <a:srgbClr val="000000"/>
                </a:solidFill>
              </a:rPr>
              <a:t>• </a:t>
            </a:r>
            <a:r>
              <a:rPr lang="en-US" sz="2400" b="1" dirty="0" smtClean="0">
                <a:solidFill>
                  <a:srgbClr val="000000"/>
                </a:solidFill>
              </a:rPr>
              <a:t>Point out limitations of the study and caution on results interpretation</a:t>
            </a:r>
          </a:p>
          <a:p>
            <a:endParaRPr lang="en-US" sz="2000" b="1" dirty="0" smtClean="0">
              <a:solidFill>
                <a:srgbClr val="FF0000"/>
              </a:solidFill>
            </a:endParaRPr>
          </a:p>
          <a:p>
            <a:r>
              <a:rPr lang="en-US" sz="2400" dirty="0" smtClean="0">
                <a:solidFill>
                  <a:srgbClr val="000000"/>
                </a:solidFill>
              </a:rPr>
              <a:t>• </a:t>
            </a:r>
            <a:r>
              <a:rPr lang="en-US" sz="2400" b="1" dirty="0" smtClean="0">
                <a:solidFill>
                  <a:srgbClr val="000000"/>
                </a:solidFill>
              </a:rPr>
              <a:t>Future research or next steps can be discussed</a:t>
            </a:r>
          </a:p>
          <a:p>
            <a:endParaRPr lang="en-US" sz="2000" b="1" dirty="0" smtClean="0"/>
          </a:p>
        </p:txBody>
      </p:sp>
      <p:sp>
        <p:nvSpPr>
          <p:cNvPr id="3" name="Rectangle 2"/>
          <p:cNvSpPr/>
          <p:nvPr/>
        </p:nvSpPr>
        <p:spPr>
          <a:xfrm>
            <a:off x="266700" y="135235"/>
            <a:ext cx="8369300" cy="800219"/>
          </a:xfrm>
          <a:prstGeom prst="rect">
            <a:avLst/>
          </a:prstGeom>
        </p:spPr>
        <p:txBody>
          <a:bodyPr wrap="square">
            <a:spAutoFit/>
          </a:bodyPr>
          <a:lstStyle/>
          <a:p>
            <a:endParaRPr lang="en-US" b="1" dirty="0" smtClean="0"/>
          </a:p>
          <a:p>
            <a:r>
              <a:rPr lang="en-US" sz="2800" b="1" dirty="0" smtClean="0"/>
              <a:t>	 Based on the results, </a:t>
            </a:r>
            <a:r>
              <a:rPr lang="en-US" sz="2800" b="1" dirty="0" smtClean="0">
                <a:solidFill>
                  <a:srgbClr val="FF0000"/>
                </a:solidFill>
              </a:rPr>
              <a:t>write the DISCUSSION</a:t>
            </a:r>
          </a:p>
        </p:txBody>
      </p:sp>
    </p:spTree>
    <p:extLst>
      <p:ext uri="{BB962C8B-B14F-4D97-AF65-F5344CB8AC3E}">
        <p14:creationId xmlns:p14="http://schemas.microsoft.com/office/powerpoint/2010/main" val="23510598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732340"/>
            <a:ext cx="8610600" cy="3416320"/>
          </a:xfrm>
          <a:prstGeom prst="rect">
            <a:avLst/>
          </a:prstGeom>
        </p:spPr>
        <p:txBody>
          <a:bodyPr wrap="square">
            <a:spAutoFit/>
          </a:bodyPr>
          <a:lstStyle/>
          <a:p>
            <a:r>
              <a:rPr lang="en-US" sz="2400" dirty="0" smtClean="0">
                <a:solidFill>
                  <a:srgbClr val="000000"/>
                </a:solidFill>
              </a:rPr>
              <a:t>• Do </a:t>
            </a:r>
            <a:r>
              <a:rPr lang="en-US" sz="2400" dirty="0">
                <a:solidFill>
                  <a:srgbClr val="000000"/>
                </a:solidFill>
              </a:rPr>
              <a:t>not repeat findings/</a:t>
            </a:r>
            <a:r>
              <a:rPr lang="en-US" sz="2400" dirty="0" smtClean="0">
                <a:solidFill>
                  <a:srgbClr val="000000"/>
                </a:solidFill>
              </a:rPr>
              <a:t>results/discussion</a:t>
            </a:r>
          </a:p>
          <a:p>
            <a:endParaRPr lang="en-US" sz="2400" dirty="0">
              <a:solidFill>
                <a:srgbClr val="000000"/>
              </a:solidFill>
            </a:endParaRPr>
          </a:p>
          <a:p>
            <a:r>
              <a:rPr lang="en-US" sz="2400" dirty="0" smtClean="0">
                <a:solidFill>
                  <a:srgbClr val="000000"/>
                </a:solidFill>
              </a:rPr>
              <a:t>• Clearly and concisely state </a:t>
            </a:r>
            <a:r>
              <a:rPr lang="en-US" sz="2400" b="1" dirty="0" smtClean="0">
                <a:solidFill>
                  <a:srgbClr val="000000"/>
                </a:solidFill>
              </a:rPr>
              <a:t>what can be concluded from your data based on the aims and purpose of the study </a:t>
            </a:r>
            <a:r>
              <a:rPr lang="en-US" sz="2400" dirty="0" smtClean="0">
                <a:solidFill>
                  <a:srgbClr val="000000"/>
                </a:solidFill>
              </a:rPr>
              <a:t>(aims mentioned at the end of the introduction, in the abstract and touched upon in discussion)</a:t>
            </a:r>
          </a:p>
          <a:p>
            <a:endParaRPr lang="en-US" sz="2400" dirty="0">
              <a:solidFill>
                <a:srgbClr val="000000"/>
              </a:solidFill>
            </a:endParaRPr>
          </a:p>
          <a:p>
            <a:r>
              <a:rPr lang="en-US" sz="2400" dirty="0" smtClean="0">
                <a:solidFill>
                  <a:srgbClr val="000000"/>
                </a:solidFill>
              </a:rPr>
              <a:t>• How your work made a contribution, what can be derived from it, and what is needed next in terms of knowledge gaps still remaining</a:t>
            </a:r>
            <a:endParaRPr lang="en-US" sz="2400" dirty="0">
              <a:solidFill>
                <a:srgbClr val="000000"/>
              </a:solidFill>
            </a:endParaRPr>
          </a:p>
        </p:txBody>
      </p:sp>
      <p:sp>
        <p:nvSpPr>
          <p:cNvPr id="3" name="Rectangle 2"/>
          <p:cNvSpPr/>
          <p:nvPr/>
        </p:nvSpPr>
        <p:spPr>
          <a:xfrm>
            <a:off x="266700" y="325735"/>
            <a:ext cx="8750300" cy="954107"/>
          </a:xfrm>
          <a:prstGeom prst="rect">
            <a:avLst/>
          </a:prstGeom>
        </p:spPr>
        <p:txBody>
          <a:bodyPr wrap="square">
            <a:spAutoFit/>
          </a:bodyPr>
          <a:lstStyle/>
          <a:p>
            <a:endParaRPr lang="en-US" sz="2800" b="1" dirty="0" smtClean="0"/>
          </a:p>
          <a:p>
            <a:r>
              <a:rPr lang="en-US" sz="2800" b="1" dirty="0" smtClean="0"/>
              <a:t>Based on results and discussion, </a:t>
            </a:r>
            <a:r>
              <a:rPr lang="en-US" sz="2800" b="1" dirty="0" smtClean="0">
                <a:solidFill>
                  <a:srgbClr val="FF0000"/>
                </a:solidFill>
              </a:rPr>
              <a:t>write the CONCLUSIONS</a:t>
            </a:r>
          </a:p>
        </p:txBody>
      </p:sp>
    </p:spTree>
    <p:extLst>
      <p:ext uri="{BB962C8B-B14F-4D97-AF65-F5344CB8AC3E}">
        <p14:creationId xmlns:p14="http://schemas.microsoft.com/office/powerpoint/2010/main" val="23508201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478340"/>
            <a:ext cx="8610600" cy="5632310"/>
          </a:xfrm>
          <a:prstGeom prst="rect">
            <a:avLst/>
          </a:prstGeom>
        </p:spPr>
        <p:txBody>
          <a:bodyPr wrap="square">
            <a:spAutoFit/>
          </a:bodyPr>
          <a:lstStyle/>
          <a:p>
            <a:r>
              <a:rPr lang="en-US" sz="2400" dirty="0" smtClean="0"/>
              <a:t>• </a:t>
            </a:r>
            <a:r>
              <a:rPr lang="en-US" sz="2400" b="1" dirty="0" smtClean="0"/>
              <a:t>Do not copy/paste from other sections! </a:t>
            </a:r>
          </a:p>
          <a:p>
            <a:endParaRPr lang="en-US" sz="2400" dirty="0"/>
          </a:p>
          <a:p>
            <a:r>
              <a:rPr lang="en-US" sz="2400" dirty="0" smtClean="0"/>
              <a:t>• Do </a:t>
            </a:r>
            <a:r>
              <a:rPr lang="en-US" sz="2400" dirty="0"/>
              <a:t>not include references or uncommon abbreviations</a:t>
            </a:r>
          </a:p>
          <a:p>
            <a:endParaRPr lang="en-US" sz="2400" dirty="0" smtClean="0">
              <a:solidFill>
                <a:srgbClr val="000000"/>
              </a:solidFill>
            </a:endParaRPr>
          </a:p>
          <a:p>
            <a:r>
              <a:rPr lang="en-US" sz="2400" dirty="0" smtClean="0">
                <a:solidFill>
                  <a:srgbClr val="000000"/>
                </a:solidFill>
              </a:rPr>
              <a:t>• Keep in mind that </a:t>
            </a:r>
            <a:r>
              <a:rPr lang="en-US" sz="2400" b="1" dirty="0" smtClean="0">
                <a:solidFill>
                  <a:srgbClr val="000000"/>
                </a:solidFill>
              </a:rPr>
              <a:t>abstract (and title) are usually what most people will read before deciding whether the paper is interesting</a:t>
            </a:r>
            <a:endParaRPr lang="en-US" sz="2400" b="1" dirty="0">
              <a:solidFill>
                <a:srgbClr val="000000"/>
              </a:solidFill>
            </a:endParaRPr>
          </a:p>
          <a:p>
            <a:endParaRPr lang="en-US" sz="2400" dirty="0" smtClean="0">
              <a:solidFill>
                <a:srgbClr val="000000"/>
              </a:solidFill>
            </a:endParaRPr>
          </a:p>
          <a:p>
            <a:r>
              <a:rPr lang="en-US" sz="2400" dirty="0" smtClean="0">
                <a:solidFill>
                  <a:srgbClr val="000000"/>
                </a:solidFill>
              </a:rPr>
              <a:t>• Emphasize the purpose of the paper (question addressed), main findings and interpretation/conclusions- most journals have structured abstracts for research manuscripts: objective/background/aims; methods; results/findings/interpretation/discussions; conclusions </a:t>
            </a:r>
          </a:p>
          <a:p>
            <a:endParaRPr lang="en-US" sz="2400" dirty="0">
              <a:solidFill>
                <a:srgbClr val="000000"/>
              </a:solidFill>
            </a:endParaRPr>
          </a:p>
          <a:p>
            <a:r>
              <a:rPr lang="en-US" sz="2400" dirty="0" smtClean="0">
                <a:solidFill>
                  <a:srgbClr val="000000"/>
                </a:solidFill>
              </a:rPr>
              <a:t>• </a:t>
            </a:r>
            <a:r>
              <a:rPr lang="en-US" sz="2400" b="1" dirty="0" smtClean="0">
                <a:solidFill>
                  <a:srgbClr val="000000"/>
                </a:solidFill>
              </a:rPr>
              <a:t>WORD LIMIT: 100-250 words</a:t>
            </a:r>
            <a:endParaRPr lang="en-US" sz="2400" b="1" dirty="0">
              <a:solidFill>
                <a:srgbClr val="000000"/>
              </a:solidFill>
            </a:endParaRPr>
          </a:p>
          <a:p>
            <a:endParaRPr lang="en-US" sz="2400" b="1" dirty="0">
              <a:solidFill>
                <a:srgbClr val="FF0000"/>
              </a:solidFill>
            </a:endParaRPr>
          </a:p>
        </p:txBody>
      </p:sp>
      <p:sp>
        <p:nvSpPr>
          <p:cNvPr id="3" name="Rectangle 2"/>
          <p:cNvSpPr/>
          <p:nvPr/>
        </p:nvSpPr>
        <p:spPr>
          <a:xfrm>
            <a:off x="774700" y="278011"/>
            <a:ext cx="8369300" cy="800219"/>
          </a:xfrm>
          <a:prstGeom prst="rect">
            <a:avLst/>
          </a:prstGeom>
        </p:spPr>
        <p:txBody>
          <a:bodyPr wrap="square">
            <a:spAutoFit/>
          </a:bodyPr>
          <a:lstStyle/>
          <a:p>
            <a:endParaRPr lang="en-US" b="1" dirty="0" smtClean="0"/>
          </a:p>
          <a:p>
            <a:r>
              <a:rPr lang="en-US" sz="2800" b="1" dirty="0" smtClean="0"/>
              <a:t>Based on all sections, </a:t>
            </a:r>
            <a:r>
              <a:rPr lang="en-US" sz="2800" b="1" dirty="0" smtClean="0">
                <a:solidFill>
                  <a:srgbClr val="FF0000"/>
                </a:solidFill>
              </a:rPr>
              <a:t>write the ABSTRACT</a:t>
            </a:r>
          </a:p>
        </p:txBody>
      </p:sp>
    </p:spTree>
    <p:extLst>
      <p:ext uri="{BB962C8B-B14F-4D97-AF65-F5344CB8AC3E}">
        <p14:creationId xmlns:p14="http://schemas.microsoft.com/office/powerpoint/2010/main" val="23508201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821240"/>
            <a:ext cx="8610600" cy="4893647"/>
          </a:xfrm>
          <a:prstGeom prst="rect">
            <a:avLst/>
          </a:prstGeom>
        </p:spPr>
        <p:txBody>
          <a:bodyPr wrap="square">
            <a:spAutoFit/>
          </a:bodyPr>
          <a:lstStyle/>
          <a:p>
            <a:r>
              <a:rPr lang="en-US" sz="2400" dirty="0" smtClean="0"/>
              <a:t>	• Be specific, brief, describe main point of the study using 	keywords and no abbreviations or acronyms</a:t>
            </a:r>
          </a:p>
          <a:p>
            <a:endParaRPr lang="en-US" sz="2400" dirty="0"/>
          </a:p>
          <a:p>
            <a:r>
              <a:rPr lang="en-US" sz="2400" dirty="0" smtClean="0"/>
              <a:t>	• Indicate location of study if patients included </a:t>
            </a:r>
          </a:p>
          <a:p>
            <a:endParaRPr lang="en-US" sz="2000" b="1" dirty="0" smtClean="0"/>
          </a:p>
          <a:p>
            <a:endParaRPr lang="en-US" sz="2800" b="1" dirty="0">
              <a:solidFill>
                <a:srgbClr val="000000"/>
              </a:solidFill>
            </a:endParaRPr>
          </a:p>
          <a:p>
            <a:r>
              <a:rPr lang="en-US" sz="2800" b="1" dirty="0" smtClean="0">
                <a:solidFill>
                  <a:srgbClr val="0000FF"/>
                </a:solidFill>
              </a:rPr>
              <a:t>AUTHORS: </a:t>
            </a:r>
            <a:r>
              <a:rPr lang="en-US" sz="2400" dirty="0" smtClean="0">
                <a:solidFill>
                  <a:srgbClr val="000000"/>
                </a:solidFill>
              </a:rPr>
              <a:t>names and affiliations- usually agreed upon before the writing process starts, </a:t>
            </a:r>
            <a:r>
              <a:rPr lang="en-US" sz="2400" b="1" dirty="0" smtClean="0">
                <a:solidFill>
                  <a:srgbClr val="000000"/>
                </a:solidFill>
              </a:rPr>
              <a:t>order is important</a:t>
            </a:r>
            <a:r>
              <a:rPr lang="en-US" sz="2400" dirty="0" smtClean="0">
                <a:solidFill>
                  <a:srgbClr val="000000"/>
                </a:solidFill>
              </a:rPr>
              <a:t>, specific contributions (with author’s initials) are usually itemized in a statement included under “declarations”, which should also indicate that all </a:t>
            </a:r>
            <a:r>
              <a:rPr lang="en-US" sz="2400" dirty="0" smtClean="0"/>
              <a:t>authors approved </a:t>
            </a:r>
            <a:r>
              <a:rPr lang="en-US" sz="2400" dirty="0"/>
              <a:t>the final </a:t>
            </a:r>
            <a:r>
              <a:rPr lang="en-US" sz="2400" dirty="0" smtClean="0"/>
              <a:t>manuscript and any conflict of interest.</a:t>
            </a:r>
            <a:endParaRPr lang="en-US" sz="2400" dirty="0">
              <a:solidFill>
                <a:srgbClr val="0000FF"/>
              </a:solidFill>
            </a:endParaRPr>
          </a:p>
          <a:p>
            <a:endParaRPr lang="en-US" sz="2000" b="1" dirty="0">
              <a:solidFill>
                <a:srgbClr val="000000"/>
              </a:solidFill>
            </a:endParaRPr>
          </a:p>
          <a:p>
            <a:endParaRPr lang="en-US" sz="2400" b="1" dirty="0">
              <a:solidFill>
                <a:srgbClr val="FF0000"/>
              </a:solidFill>
            </a:endParaRPr>
          </a:p>
        </p:txBody>
      </p:sp>
      <p:sp>
        <p:nvSpPr>
          <p:cNvPr id="3" name="Rectangle 2"/>
          <p:cNvSpPr/>
          <p:nvPr/>
        </p:nvSpPr>
        <p:spPr>
          <a:xfrm>
            <a:off x="266700" y="325735"/>
            <a:ext cx="8369300" cy="800219"/>
          </a:xfrm>
          <a:prstGeom prst="rect">
            <a:avLst/>
          </a:prstGeom>
        </p:spPr>
        <p:txBody>
          <a:bodyPr wrap="square">
            <a:spAutoFit/>
          </a:bodyPr>
          <a:lstStyle/>
          <a:p>
            <a:endParaRPr lang="en-US" b="1" dirty="0" smtClean="0"/>
          </a:p>
          <a:p>
            <a:r>
              <a:rPr lang="en-US" sz="2800" b="1" dirty="0" smtClean="0">
                <a:solidFill>
                  <a:srgbClr val="FF0000"/>
                </a:solidFill>
              </a:rPr>
              <a:t>						    The TITLE</a:t>
            </a:r>
          </a:p>
        </p:txBody>
      </p:sp>
    </p:spTree>
    <p:extLst>
      <p:ext uri="{BB962C8B-B14F-4D97-AF65-F5344CB8AC3E}">
        <p14:creationId xmlns:p14="http://schemas.microsoft.com/office/powerpoint/2010/main" val="32004073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795840"/>
            <a:ext cx="8763000" cy="3046988"/>
          </a:xfrm>
          <a:prstGeom prst="rect">
            <a:avLst/>
          </a:prstGeom>
        </p:spPr>
        <p:txBody>
          <a:bodyPr wrap="square">
            <a:spAutoFit/>
          </a:bodyPr>
          <a:lstStyle/>
          <a:p>
            <a:r>
              <a:rPr lang="en-US" sz="2400" dirty="0" smtClean="0"/>
              <a:t>• Funding source- grants (agency, grant #, fellowships to individuals)</a:t>
            </a:r>
          </a:p>
          <a:p>
            <a:endParaRPr lang="en-US" sz="2400" dirty="0"/>
          </a:p>
          <a:p>
            <a:r>
              <a:rPr lang="en-US" sz="2400" dirty="0" smtClean="0"/>
              <a:t>• If volunteers were included, thank them</a:t>
            </a:r>
          </a:p>
          <a:p>
            <a:endParaRPr lang="en-US" sz="2400" dirty="0"/>
          </a:p>
          <a:p>
            <a:r>
              <a:rPr lang="en-US" sz="2400" dirty="0" smtClean="0"/>
              <a:t>• </a:t>
            </a:r>
            <a:r>
              <a:rPr lang="en-US" sz="2400" b="1" dirty="0" smtClean="0"/>
              <a:t>Contributors to the manuscript that are not authors: </a:t>
            </a:r>
            <a:r>
              <a:rPr lang="en-US" sz="2400" dirty="0" smtClean="0"/>
              <a:t>provided reagents, useful discussions, suggestions, critical reading and interpretation; reviewers may be thanked if suggestions helped improve the manuscript/story</a:t>
            </a:r>
            <a:endParaRPr lang="en-US" sz="2400" dirty="0"/>
          </a:p>
        </p:txBody>
      </p:sp>
      <p:sp>
        <p:nvSpPr>
          <p:cNvPr id="3" name="Rectangle 2"/>
          <p:cNvSpPr/>
          <p:nvPr/>
        </p:nvSpPr>
        <p:spPr>
          <a:xfrm>
            <a:off x="266700" y="325735"/>
            <a:ext cx="8369300" cy="800219"/>
          </a:xfrm>
          <a:prstGeom prst="rect">
            <a:avLst/>
          </a:prstGeom>
        </p:spPr>
        <p:txBody>
          <a:bodyPr wrap="square">
            <a:spAutoFit/>
          </a:bodyPr>
          <a:lstStyle/>
          <a:p>
            <a:endParaRPr lang="en-US" b="1" dirty="0" smtClean="0"/>
          </a:p>
          <a:p>
            <a:r>
              <a:rPr lang="en-US" sz="2800" b="1" dirty="0" smtClean="0">
                <a:solidFill>
                  <a:srgbClr val="FF0000"/>
                </a:solidFill>
              </a:rPr>
              <a:t>				    ACKNOWLEDGMENTS</a:t>
            </a:r>
          </a:p>
        </p:txBody>
      </p:sp>
    </p:spTree>
    <p:extLst>
      <p:ext uri="{BB962C8B-B14F-4D97-AF65-F5344CB8AC3E}">
        <p14:creationId xmlns:p14="http://schemas.microsoft.com/office/powerpoint/2010/main" val="39795621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757740"/>
            <a:ext cx="8610600" cy="3231654"/>
          </a:xfrm>
          <a:prstGeom prst="rect">
            <a:avLst/>
          </a:prstGeom>
        </p:spPr>
        <p:txBody>
          <a:bodyPr wrap="square">
            <a:spAutoFit/>
          </a:bodyPr>
          <a:lstStyle/>
          <a:p>
            <a:r>
              <a:rPr lang="en-US" sz="2400" dirty="0" smtClean="0"/>
              <a:t>• Comply with journal’s required format and limit for references</a:t>
            </a:r>
          </a:p>
          <a:p>
            <a:endParaRPr lang="en-US" sz="2400" dirty="0" smtClean="0"/>
          </a:p>
          <a:p>
            <a:r>
              <a:rPr lang="en-US" sz="2400" dirty="0" smtClean="0">
                <a:solidFill>
                  <a:srgbClr val="000000"/>
                </a:solidFill>
              </a:rPr>
              <a:t>• </a:t>
            </a:r>
            <a:r>
              <a:rPr lang="en-US" sz="2400" b="1" dirty="0" smtClean="0">
                <a:solidFill>
                  <a:srgbClr val="000000"/>
                </a:solidFill>
              </a:rPr>
              <a:t>ENDNOTE and other software for entering refs and creating </a:t>
            </a:r>
            <a:r>
              <a:rPr lang="en-US" sz="2400" b="1" dirty="0">
                <a:solidFill>
                  <a:srgbClr val="000000"/>
                </a:solidFill>
              </a:rPr>
              <a:t>a library </a:t>
            </a:r>
            <a:r>
              <a:rPr lang="en-US" sz="2400" b="1" dirty="0" smtClean="0">
                <a:solidFill>
                  <a:srgbClr val="000000"/>
                </a:solidFill>
              </a:rPr>
              <a:t>have </a:t>
            </a:r>
            <a:r>
              <a:rPr lang="en-US" sz="2400" b="1" dirty="0">
                <a:solidFill>
                  <a:srgbClr val="000000"/>
                </a:solidFill>
              </a:rPr>
              <a:t>options where </a:t>
            </a:r>
            <a:r>
              <a:rPr lang="en-US" sz="2400" b="1" dirty="0" smtClean="0">
                <a:solidFill>
                  <a:srgbClr val="000000"/>
                </a:solidFill>
              </a:rPr>
              <a:t>you can choose refs formatting according to of journal </a:t>
            </a:r>
            <a:r>
              <a:rPr lang="en-US" sz="2400" dirty="0" smtClean="0">
                <a:solidFill>
                  <a:srgbClr val="000000"/>
                </a:solidFill>
              </a:rPr>
              <a:t>(expensive but worth it- can get a package for your research group)</a:t>
            </a:r>
          </a:p>
          <a:p>
            <a:endParaRPr lang="en-US" sz="2000" b="1" dirty="0">
              <a:solidFill>
                <a:srgbClr val="FF0000"/>
              </a:solidFill>
            </a:endParaRPr>
          </a:p>
          <a:p>
            <a:endParaRPr lang="en-US" sz="2000" b="1" dirty="0" smtClean="0">
              <a:solidFill>
                <a:srgbClr val="FF0000"/>
              </a:solidFill>
            </a:endParaRPr>
          </a:p>
          <a:p>
            <a:endParaRPr lang="en-US" sz="2000" b="1" dirty="0"/>
          </a:p>
        </p:txBody>
      </p:sp>
      <p:sp>
        <p:nvSpPr>
          <p:cNvPr id="3" name="Rectangle 2"/>
          <p:cNvSpPr/>
          <p:nvPr/>
        </p:nvSpPr>
        <p:spPr>
          <a:xfrm>
            <a:off x="266700" y="325735"/>
            <a:ext cx="8369300" cy="800219"/>
          </a:xfrm>
          <a:prstGeom prst="rect">
            <a:avLst/>
          </a:prstGeom>
        </p:spPr>
        <p:txBody>
          <a:bodyPr wrap="square">
            <a:spAutoFit/>
          </a:bodyPr>
          <a:lstStyle/>
          <a:p>
            <a:endParaRPr lang="en-US" b="1" dirty="0" smtClean="0"/>
          </a:p>
          <a:p>
            <a:r>
              <a:rPr lang="en-US" sz="2800" b="1" dirty="0" smtClean="0">
                <a:solidFill>
                  <a:srgbClr val="FF0000"/>
                </a:solidFill>
              </a:rPr>
              <a:t>							REFERENCES</a:t>
            </a:r>
          </a:p>
        </p:txBody>
      </p:sp>
    </p:spTree>
    <p:extLst>
      <p:ext uri="{BB962C8B-B14F-4D97-AF65-F5344CB8AC3E}">
        <p14:creationId xmlns:p14="http://schemas.microsoft.com/office/powerpoint/2010/main" val="33490561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397000"/>
          <a:ext cx="6096000" cy="2595880"/>
        </p:xfrm>
        <a:graphic>
          <a:graphicData uri="http://schemas.openxmlformats.org/drawingml/2006/table">
            <a:tbl>
              <a:tblPr firstRow="1" bandRow="1">
                <a:tableStyleId>{2D5ABB26-0587-4C30-8999-92F81FD0307C}</a:tableStyleId>
              </a:tblPr>
              <a:tblGrid>
                <a:gridCol w="3048000"/>
                <a:gridCol w="30480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2756780"/>
              </p:ext>
            </p:extLst>
          </p:nvPr>
        </p:nvGraphicFramePr>
        <p:xfrm>
          <a:off x="330200" y="1943100"/>
          <a:ext cx="8572500" cy="3450909"/>
        </p:xfrm>
        <a:graphic>
          <a:graphicData uri="http://schemas.openxmlformats.org/drawingml/2006/table">
            <a:tbl>
              <a:tblPr firstRow="1" bandRow="1">
                <a:tableStyleId>{21E4AEA4-8DFA-4A89-87EB-49C32662AFE0}</a:tableStyleId>
              </a:tblPr>
              <a:tblGrid>
                <a:gridCol w="4051300"/>
                <a:gridCol w="4521200"/>
              </a:tblGrid>
              <a:tr h="601663">
                <a:tc>
                  <a:txBody>
                    <a:bodyPr/>
                    <a:lstStyle/>
                    <a:p>
                      <a:r>
                        <a:rPr lang="en-US" sz="2400" dirty="0" smtClean="0"/>
                        <a:t>Instead of</a:t>
                      </a:r>
                      <a:endParaRPr lang="en-US" sz="2400" dirty="0"/>
                    </a:p>
                  </a:txBody>
                  <a:tcPr/>
                </a:tc>
                <a:tc>
                  <a:txBody>
                    <a:bodyPr/>
                    <a:lstStyle/>
                    <a:p>
                      <a:r>
                        <a:rPr lang="en-US" sz="2400" dirty="0" smtClean="0"/>
                        <a:t>Use</a:t>
                      </a:r>
                      <a:endParaRPr lang="en-US" sz="2400" dirty="0"/>
                    </a:p>
                  </a:txBody>
                  <a:tcPr/>
                </a:tc>
              </a:tr>
              <a:tr h="601663">
                <a:tc>
                  <a:txBody>
                    <a:bodyPr/>
                    <a:lstStyle/>
                    <a:p>
                      <a:r>
                        <a:rPr lang="en-US" sz="2400" dirty="0" smtClean="0"/>
                        <a:t>Like</a:t>
                      </a:r>
                      <a:r>
                        <a:rPr lang="en-US" sz="2400" baseline="0" dirty="0" smtClean="0"/>
                        <a:t> (to compare)</a:t>
                      </a:r>
                      <a:endParaRPr lang="en-US" sz="2400" b="0" dirty="0"/>
                    </a:p>
                  </a:txBody>
                  <a:tcPr/>
                </a:tc>
                <a:tc>
                  <a:txBody>
                    <a:bodyPr/>
                    <a:lstStyle/>
                    <a:p>
                      <a:r>
                        <a:rPr lang="en-US" sz="2400" dirty="0" smtClean="0"/>
                        <a:t>As,</a:t>
                      </a:r>
                      <a:r>
                        <a:rPr lang="en-US" sz="2400" baseline="0" dirty="0" smtClean="0"/>
                        <a:t> such as</a:t>
                      </a:r>
                      <a:endParaRPr lang="en-US" sz="2400" b="0" dirty="0"/>
                    </a:p>
                  </a:txBody>
                  <a:tcPr/>
                </a:tc>
              </a:tr>
              <a:tr h="601663">
                <a:tc>
                  <a:txBody>
                    <a:bodyPr/>
                    <a:lstStyle/>
                    <a:p>
                      <a:r>
                        <a:rPr lang="en-US" sz="2400" dirty="0" smtClean="0"/>
                        <a:t>First</a:t>
                      </a:r>
                      <a:r>
                        <a:rPr lang="en-US" sz="2400" baseline="0" dirty="0" smtClean="0"/>
                        <a:t> person (I, we)</a:t>
                      </a:r>
                      <a:endParaRPr lang="en-US" sz="2400" b="0" dirty="0"/>
                    </a:p>
                  </a:txBody>
                  <a:tcPr/>
                </a:tc>
                <a:tc>
                  <a:txBody>
                    <a:bodyPr/>
                    <a:lstStyle/>
                    <a:p>
                      <a:r>
                        <a:rPr lang="en-US" sz="2400" dirty="0" smtClean="0"/>
                        <a:t>Passive</a:t>
                      </a:r>
                      <a:r>
                        <a:rPr lang="en-US" sz="2400" baseline="0" dirty="0" smtClean="0"/>
                        <a:t> (check journal - some allow active/first person)</a:t>
                      </a:r>
                      <a:endParaRPr lang="en-US" sz="2400" b="0" dirty="0"/>
                    </a:p>
                  </a:txBody>
                  <a:tcPr/>
                </a:tc>
              </a:tr>
              <a:tr h="601663">
                <a:tc>
                  <a:txBody>
                    <a:bodyPr/>
                    <a:lstStyle/>
                    <a:p>
                      <a:r>
                        <a:rPr lang="en-US" sz="2400" dirty="0" smtClean="0"/>
                        <a:t>Present tense</a:t>
                      </a:r>
                      <a:endParaRPr lang="en-US" sz="24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Past tense (methods, results)</a:t>
                      </a:r>
                      <a:endParaRPr lang="en-US" sz="2400" baseline="0" dirty="0" smtClean="0"/>
                    </a:p>
                  </a:txBody>
                  <a:tcPr/>
                </a:tc>
              </a:tr>
              <a:tr h="601663">
                <a:tc>
                  <a:txBody>
                    <a:bodyPr/>
                    <a:lstStyle/>
                    <a:p>
                      <a:r>
                        <a:rPr lang="en-US" sz="2400" dirty="0" smtClean="0"/>
                        <a:t>Same words in consecutive sentences or same paragraph</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smtClean="0"/>
                        <a:t>Change (especially verbs)</a:t>
                      </a:r>
                      <a:endParaRPr lang="en-US" sz="2400" b="0" baseline="0" dirty="0" smtClean="0"/>
                    </a:p>
                  </a:txBody>
                  <a:tcPr/>
                </a:tc>
              </a:tr>
            </a:tbl>
          </a:graphicData>
        </a:graphic>
      </p:graphicFrame>
      <p:sp>
        <p:nvSpPr>
          <p:cNvPr id="6" name="Rectangle 5"/>
          <p:cNvSpPr/>
          <p:nvPr/>
        </p:nvSpPr>
        <p:spPr>
          <a:xfrm>
            <a:off x="-18184" y="539978"/>
            <a:ext cx="9162184" cy="523220"/>
          </a:xfrm>
          <a:prstGeom prst="rect">
            <a:avLst/>
          </a:prstGeom>
        </p:spPr>
        <p:txBody>
          <a:bodyPr wrap="none">
            <a:spAutoFit/>
          </a:bodyPr>
          <a:lstStyle/>
          <a:p>
            <a:r>
              <a:rPr lang="en-US" sz="2800" b="1" dirty="0" smtClean="0">
                <a:solidFill>
                  <a:srgbClr val="FF0000"/>
                </a:solidFill>
              </a:rPr>
              <a:t>   COMMON MISTAKES BY NON-NATIVE ENGLISH SPEAKERS</a:t>
            </a:r>
          </a:p>
        </p:txBody>
      </p:sp>
    </p:spTree>
    <p:extLst>
      <p:ext uri="{BB962C8B-B14F-4D97-AF65-F5344CB8AC3E}">
        <p14:creationId xmlns:p14="http://schemas.microsoft.com/office/powerpoint/2010/main" val="39541475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397000"/>
          <a:ext cx="6096000" cy="2595880"/>
        </p:xfrm>
        <a:graphic>
          <a:graphicData uri="http://schemas.openxmlformats.org/drawingml/2006/table">
            <a:tbl>
              <a:tblPr firstRow="1" bandRow="1">
                <a:tableStyleId>{2D5ABB26-0587-4C30-8999-92F81FD0307C}</a:tableStyleId>
              </a:tblPr>
              <a:tblGrid>
                <a:gridCol w="3048000"/>
                <a:gridCol w="30480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61743043"/>
              </p:ext>
            </p:extLst>
          </p:nvPr>
        </p:nvGraphicFramePr>
        <p:xfrm>
          <a:off x="330200" y="1663700"/>
          <a:ext cx="8572500" cy="3893503"/>
        </p:xfrm>
        <a:graphic>
          <a:graphicData uri="http://schemas.openxmlformats.org/drawingml/2006/table">
            <a:tbl>
              <a:tblPr firstRow="1" bandRow="1">
                <a:tableStyleId>{21E4AEA4-8DFA-4A89-87EB-49C32662AFE0}</a:tableStyleId>
              </a:tblPr>
              <a:tblGrid>
                <a:gridCol w="3403600"/>
                <a:gridCol w="5168900"/>
              </a:tblGrid>
              <a:tr h="601663">
                <a:tc>
                  <a:txBody>
                    <a:bodyPr/>
                    <a:lstStyle/>
                    <a:p>
                      <a:r>
                        <a:rPr lang="en-US" sz="2400" dirty="0" smtClean="0"/>
                        <a:t>Instead of</a:t>
                      </a:r>
                      <a:endParaRPr lang="en-US" sz="2400" dirty="0"/>
                    </a:p>
                  </a:txBody>
                  <a:tcPr/>
                </a:tc>
                <a:tc>
                  <a:txBody>
                    <a:bodyPr/>
                    <a:lstStyle/>
                    <a:p>
                      <a:r>
                        <a:rPr lang="en-US" sz="2400" dirty="0" smtClean="0"/>
                        <a:t>Use</a:t>
                      </a:r>
                      <a:endParaRPr lang="en-US" sz="2400" dirty="0"/>
                    </a:p>
                  </a:txBody>
                  <a:tcPr/>
                </a:tc>
              </a:tr>
              <a:tr h="601663">
                <a:tc>
                  <a:txBody>
                    <a:bodyPr/>
                    <a:lstStyle/>
                    <a:p>
                      <a:r>
                        <a:rPr lang="en-US" sz="2400" b="0" dirty="0" smtClean="0"/>
                        <a:t>Defining</a:t>
                      </a:r>
                      <a:r>
                        <a:rPr lang="en-US" sz="2400" b="0" baseline="0" dirty="0" smtClean="0"/>
                        <a:t> abbreviations at different points</a:t>
                      </a:r>
                      <a:endParaRPr lang="en-US" sz="24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baseline="0" dirty="0" smtClean="0"/>
                        <a:t>Only </a:t>
                      </a:r>
                      <a:r>
                        <a:rPr lang="en-US" sz="2400" b="1" baseline="0" dirty="0" smtClean="0"/>
                        <a:t>define FIRST TIME mentioned;</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1" baseline="0" dirty="0" smtClean="0"/>
                        <a:t>Be consistent with symbols, units, </a:t>
                      </a:r>
                      <a:r>
                        <a:rPr lang="en-US" sz="2400" b="1" baseline="0" dirty="0" err="1" smtClean="0"/>
                        <a:t>etc</a:t>
                      </a:r>
                      <a:endParaRPr lang="en-US" sz="2400" b="1" baseline="0" dirty="0" smtClean="0"/>
                    </a:p>
                  </a:txBody>
                  <a:tcPr/>
                </a:tc>
              </a:tr>
              <a:tr h="601663">
                <a:tc>
                  <a:txBody>
                    <a:bodyPr/>
                    <a:lstStyle/>
                    <a:p>
                      <a:r>
                        <a:rPr lang="en-US" sz="2400" b="0" dirty="0" smtClean="0">
                          <a:solidFill>
                            <a:srgbClr val="000000"/>
                          </a:solidFill>
                        </a:rPr>
                        <a:t>Contractions (</a:t>
                      </a:r>
                      <a:r>
                        <a:rPr lang="en-US" sz="2400" b="0" baseline="0" dirty="0" smtClean="0">
                          <a:solidFill>
                            <a:srgbClr val="000000"/>
                          </a:solidFill>
                        </a:rPr>
                        <a:t>it’s, doesn’t, won’t, shouldn’t)</a:t>
                      </a:r>
                    </a:p>
                  </a:txBody>
                  <a:tcPr/>
                </a:tc>
                <a:tc>
                  <a:txBody>
                    <a:bodyPr/>
                    <a:lstStyle/>
                    <a:p>
                      <a:r>
                        <a:rPr lang="en-US" sz="2400" b="0" dirty="0" smtClean="0"/>
                        <a:t>No contractions (</a:t>
                      </a:r>
                      <a:r>
                        <a:rPr lang="en-US" sz="2400" b="0" baseline="0" dirty="0" smtClean="0">
                          <a:solidFill>
                            <a:srgbClr val="000000"/>
                          </a:solidFill>
                        </a:rPr>
                        <a:t>it is, does not, will not, should not)</a:t>
                      </a:r>
                      <a:endParaRPr lang="en-US" sz="2400" b="0" dirty="0"/>
                    </a:p>
                  </a:txBody>
                  <a:tcPr/>
                </a:tc>
              </a:tr>
              <a:tr h="601663">
                <a:tc>
                  <a:txBody>
                    <a:bodyPr/>
                    <a:lstStyle/>
                    <a:p>
                      <a:r>
                        <a:rPr lang="en-US" sz="2400" b="0" dirty="0" smtClean="0"/>
                        <a:t>Regarding/In regards to</a:t>
                      </a:r>
                      <a:r>
                        <a:rPr lang="en-US" sz="2400" b="0" baseline="0" dirty="0" smtClean="0"/>
                        <a:t> ….</a:t>
                      </a:r>
                      <a:endParaRPr lang="en-US" sz="2400" b="0" dirty="0"/>
                    </a:p>
                  </a:txBody>
                  <a:tcPr/>
                </a:tc>
                <a:tc>
                  <a:txBody>
                    <a:bodyPr/>
                    <a:lstStyle/>
                    <a:p>
                      <a:r>
                        <a:rPr lang="en-US" sz="2400" b="0" dirty="0" smtClean="0"/>
                        <a:t>DELETE- go straight</a:t>
                      </a:r>
                      <a:r>
                        <a:rPr lang="en-US" sz="2400" b="0" baseline="0" dirty="0" smtClean="0"/>
                        <a:t> to results</a:t>
                      </a:r>
                      <a:endParaRPr lang="en-US" sz="2400" b="0" dirty="0"/>
                    </a:p>
                  </a:txBody>
                  <a:tcPr/>
                </a:tc>
              </a:tr>
              <a:tr h="601663">
                <a:tc>
                  <a:txBody>
                    <a:bodyPr/>
                    <a:lstStyle/>
                    <a:p>
                      <a:r>
                        <a:rPr lang="en-US" sz="2400" b="0" dirty="0" smtClean="0"/>
                        <a:t>“As</a:t>
                      </a:r>
                      <a:r>
                        <a:rPr lang="en-US" sz="2400" b="0" baseline="0" dirty="0" smtClean="0"/>
                        <a:t> shown by XXXX et al”</a:t>
                      </a:r>
                      <a:endParaRPr lang="en-US" sz="2400" b="0" dirty="0"/>
                    </a:p>
                  </a:txBody>
                  <a:tcPr/>
                </a:tc>
                <a:tc>
                  <a:txBody>
                    <a:bodyPr/>
                    <a:lstStyle/>
                    <a:p>
                      <a:r>
                        <a:rPr lang="en-US" sz="2400" b="0" dirty="0" smtClean="0"/>
                        <a:t>reference</a:t>
                      </a:r>
                      <a:r>
                        <a:rPr lang="en-US" sz="2400" b="0" baseline="0" dirty="0" smtClean="0"/>
                        <a:t> in parenthesis (#) after the findings from that paper are mentioned</a:t>
                      </a:r>
                      <a:endParaRPr lang="en-US" sz="2400" b="0" dirty="0"/>
                    </a:p>
                  </a:txBody>
                  <a:tcPr/>
                </a:tc>
              </a:tr>
            </a:tbl>
          </a:graphicData>
        </a:graphic>
      </p:graphicFrame>
      <p:sp>
        <p:nvSpPr>
          <p:cNvPr id="6" name="Rectangle 5"/>
          <p:cNvSpPr/>
          <p:nvPr/>
        </p:nvSpPr>
        <p:spPr>
          <a:xfrm>
            <a:off x="0" y="405368"/>
            <a:ext cx="9162184" cy="523220"/>
          </a:xfrm>
          <a:prstGeom prst="rect">
            <a:avLst/>
          </a:prstGeom>
        </p:spPr>
        <p:txBody>
          <a:bodyPr wrap="none">
            <a:spAutoFit/>
          </a:bodyPr>
          <a:lstStyle/>
          <a:p>
            <a:r>
              <a:rPr lang="en-US" sz="2800" b="1" dirty="0" smtClean="0">
                <a:solidFill>
                  <a:srgbClr val="FF0000"/>
                </a:solidFill>
              </a:rPr>
              <a:t>   COMMON MISTAKES BY NON-NATIVE ENGLISH SPEAKERS</a:t>
            </a:r>
          </a:p>
        </p:txBody>
      </p:sp>
    </p:spTree>
    <p:extLst>
      <p:ext uri="{BB962C8B-B14F-4D97-AF65-F5344CB8AC3E}">
        <p14:creationId xmlns:p14="http://schemas.microsoft.com/office/powerpoint/2010/main" val="34376478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595"/>
            <a:ext cx="8648701" cy="7755967"/>
          </a:xfrm>
          <a:prstGeom prst="rect">
            <a:avLst/>
          </a:prstGeom>
        </p:spPr>
        <p:txBody>
          <a:bodyPr wrap="square">
            <a:spAutoFit/>
          </a:bodyPr>
          <a:lstStyle/>
          <a:p>
            <a:r>
              <a:rPr lang="en-US" sz="2400" b="1" dirty="0" smtClean="0">
                <a:solidFill>
                  <a:srgbClr val="FF0000"/>
                </a:solidFill>
              </a:rPr>
              <a:t>			      </a:t>
            </a:r>
            <a:endParaRPr lang="en-US" sz="2800" b="1" dirty="0" smtClean="0">
              <a:solidFill>
                <a:srgbClr val="FF0000"/>
              </a:solidFill>
            </a:endParaRPr>
          </a:p>
          <a:p>
            <a:r>
              <a:rPr lang="en-US" sz="2800" b="1" dirty="0">
                <a:solidFill>
                  <a:srgbClr val="FF0000"/>
                </a:solidFill>
              </a:rPr>
              <a:t>	</a:t>
            </a:r>
            <a:r>
              <a:rPr lang="en-US" sz="2800" b="1" dirty="0" smtClean="0">
                <a:solidFill>
                  <a:srgbClr val="FF0000"/>
                </a:solidFill>
              </a:rPr>
              <a:t>			Useful manuscript writing tips </a:t>
            </a:r>
          </a:p>
          <a:p>
            <a:endParaRPr lang="en-US" b="1" dirty="0">
              <a:solidFill>
                <a:srgbClr val="FF0000"/>
              </a:solidFill>
            </a:endParaRPr>
          </a:p>
          <a:p>
            <a:r>
              <a:rPr lang="en-US" sz="2000" b="1" dirty="0" smtClean="0">
                <a:solidFill>
                  <a:srgbClr val="000000"/>
                </a:solidFill>
              </a:rPr>
              <a:t>• </a:t>
            </a:r>
            <a:r>
              <a:rPr lang="en-US" sz="2400" dirty="0" smtClean="0"/>
              <a:t>Use published papers in the same topic as examples of how to present specific parts of your story (figures, methods, results) </a:t>
            </a:r>
          </a:p>
          <a:p>
            <a:pPr marL="342900" indent="-342900">
              <a:buFont typeface="Arial"/>
              <a:buChar char="•"/>
            </a:pPr>
            <a:endParaRPr lang="en-US" sz="2400" dirty="0" smtClean="0"/>
          </a:p>
          <a:p>
            <a:r>
              <a:rPr lang="en-US" sz="2400" dirty="0" smtClean="0"/>
              <a:t>• When in doubt about how to refer to something in your field or whether a method has been published, use Google search/</a:t>
            </a:r>
            <a:r>
              <a:rPr lang="en-US" sz="2400" dirty="0" err="1" smtClean="0"/>
              <a:t>Pubmed</a:t>
            </a:r>
            <a:endParaRPr lang="en-US" sz="2400" dirty="0" smtClean="0"/>
          </a:p>
          <a:p>
            <a:pPr marL="342900" indent="-342900">
              <a:buFont typeface="Arial"/>
              <a:buChar char="•"/>
            </a:pPr>
            <a:endParaRPr lang="en-US" sz="2400" dirty="0"/>
          </a:p>
          <a:p>
            <a:r>
              <a:rPr lang="en-US" sz="2400" dirty="0" smtClean="0"/>
              <a:t>• Check and comply with </a:t>
            </a:r>
            <a:r>
              <a:rPr lang="en-US" sz="2400" b="1" dirty="0" smtClean="0">
                <a:solidFill>
                  <a:srgbClr val="000000"/>
                </a:solidFill>
              </a:rPr>
              <a:t>requirements </a:t>
            </a:r>
            <a:r>
              <a:rPr lang="en-US" sz="2400" b="1" dirty="0">
                <a:solidFill>
                  <a:srgbClr val="000000"/>
                </a:solidFill>
              </a:rPr>
              <a:t>on the journal’s webpage </a:t>
            </a:r>
            <a:r>
              <a:rPr lang="en-US" sz="2400" dirty="0" smtClean="0"/>
              <a:t>as you 	write the different sections</a:t>
            </a:r>
          </a:p>
          <a:p>
            <a:endParaRPr lang="en-US" sz="2400" dirty="0"/>
          </a:p>
          <a:p>
            <a:r>
              <a:rPr lang="en-US" sz="2400" dirty="0" smtClean="0"/>
              <a:t>• Refer to methods and results in </a:t>
            </a:r>
            <a:r>
              <a:rPr lang="en-US" sz="2400" b="1" dirty="0" smtClean="0">
                <a:solidFill>
                  <a:srgbClr val="000000"/>
                </a:solidFill>
              </a:rPr>
              <a:t>PAST TENSE</a:t>
            </a:r>
          </a:p>
          <a:p>
            <a:endParaRPr lang="en-US" sz="2400" dirty="0">
              <a:solidFill>
                <a:srgbClr val="FF0000"/>
              </a:solidFill>
            </a:endParaRPr>
          </a:p>
          <a:p>
            <a:r>
              <a:rPr lang="en-US" sz="2400" dirty="0" smtClean="0">
                <a:solidFill>
                  <a:srgbClr val="000000"/>
                </a:solidFill>
              </a:rPr>
              <a:t>• </a:t>
            </a:r>
            <a:r>
              <a:rPr lang="en-US" sz="2400" dirty="0" smtClean="0"/>
              <a:t>Use word auto correct- c</a:t>
            </a:r>
            <a:r>
              <a:rPr lang="en-US" sz="2400" dirty="0" smtClean="0">
                <a:solidFill>
                  <a:srgbClr val="000000"/>
                </a:solidFill>
              </a:rPr>
              <a:t>heck whether journal is in the US or in the UK/Europe </a:t>
            </a:r>
            <a:r>
              <a:rPr lang="en-US" sz="2400" b="1" dirty="0" smtClean="0"/>
              <a:t>and set your word language to the right one (US or UK ENGLISH)</a:t>
            </a:r>
          </a:p>
          <a:p>
            <a:endParaRPr lang="en-US" sz="2000" b="1" dirty="0" smtClean="0">
              <a:solidFill>
                <a:srgbClr val="FF0000"/>
              </a:solidFill>
            </a:endParaRPr>
          </a:p>
          <a:p>
            <a:endParaRPr lang="en-US" b="1" dirty="0"/>
          </a:p>
          <a:p>
            <a:endParaRPr lang="en-US" b="1" dirty="0" smtClean="0"/>
          </a:p>
          <a:p>
            <a:endParaRPr lang="en-US" b="1" dirty="0"/>
          </a:p>
          <a:p>
            <a:endParaRPr lang="en-US" b="1" dirty="0" smtClean="0"/>
          </a:p>
        </p:txBody>
      </p:sp>
    </p:spTree>
    <p:extLst>
      <p:ext uri="{BB962C8B-B14F-4D97-AF65-F5344CB8AC3E}">
        <p14:creationId xmlns:p14="http://schemas.microsoft.com/office/powerpoint/2010/main" val="28163808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397000"/>
          <a:ext cx="6096000" cy="2595880"/>
        </p:xfrm>
        <a:graphic>
          <a:graphicData uri="http://schemas.openxmlformats.org/drawingml/2006/table">
            <a:tbl>
              <a:tblPr firstRow="1" bandRow="1">
                <a:tableStyleId>{2D5ABB26-0587-4C30-8999-92F81FD0307C}</a:tableStyleId>
              </a:tblPr>
              <a:tblGrid>
                <a:gridCol w="3048000"/>
                <a:gridCol w="30480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798670"/>
              </p:ext>
            </p:extLst>
          </p:nvPr>
        </p:nvGraphicFramePr>
        <p:xfrm>
          <a:off x="330200" y="1574796"/>
          <a:ext cx="8318500" cy="4259263"/>
        </p:xfrm>
        <a:graphic>
          <a:graphicData uri="http://schemas.openxmlformats.org/drawingml/2006/table">
            <a:tbl>
              <a:tblPr firstRow="1" bandRow="1">
                <a:tableStyleId>{21E4AEA4-8DFA-4A89-87EB-49C32662AFE0}</a:tableStyleId>
              </a:tblPr>
              <a:tblGrid>
                <a:gridCol w="3035300"/>
                <a:gridCol w="5283200"/>
              </a:tblGrid>
              <a:tr h="601663">
                <a:tc>
                  <a:txBody>
                    <a:bodyPr/>
                    <a:lstStyle/>
                    <a:p>
                      <a:r>
                        <a:rPr lang="en-US" sz="2400" dirty="0" smtClean="0"/>
                        <a:t>Instead of</a:t>
                      </a:r>
                      <a:endParaRPr lang="en-US" sz="2400" dirty="0"/>
                    </a:p>
                  </a:txBody>
                  <a:tcPr/>
                </a:tc>
                <a:tc>
                  <a:txBody>
                    <a:bodyPr/>
                    <a:lstStyle/>
                    <a:p>
                      <a:r>
                        <a:rPr lang="en-US" sz="2400" dirty="0" smtClean="0"/>
                        <a:t>Use</a:t>
                      </a:r>
                      <a:endParaRPr lang="en-US" sz="2400" dirty="0"/>
                    </a:p>
                  </a:txBody>
                  <a:tcPr/>
                </a:tc>
              </a:tr>
              <a:tr h="601663">
                <a:tc>
                  <a:txBody>
                    <a:bodyPr/>
                    <a:lstStyle/>
                    <a:p>
                      <a:r>
                        <a:rPr lang="en-US" sz="2400" b="0" dirty="0" smtClean="0"/>
                        <a:t>“Table/Figure X shows ….”</a:t>
                      </a:r>
                      <a:endParaRPr lang="en-US" sz="24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t>DELETE- refer to the Table/Fig in parenthesis when mentioning</a:t>
                      </a:r>
                      <a:r>
                        <a:rPr lang="en-US" sz="2400" b="0" baseline="0" dirty="0" smtClean="0"/>
                        <a:t> those results</a:t>
                      </a:r>
                    </a:p>
                  </a:txBody>
                  <a:tcPr/>
                </a:tc>
              </a:tr>
              <a:tr h="601663">
                <a:tc>
                  <a:txBody>
                    <a:bodyPr/>
                    <a:lstStyle/>
                    <a:p>
                      <a:r>
                        <a:rPr lang="en-US" sz="2400" b="1" dirty="0" smtClean="0">
                          <a:solidFill>
                            <a:srgbClr val="000000"/>
                          </a:solidFill>
                        </a:rPr>
                        <a:t>Using long sentences</a:t>
                      </a:r>
                      <a:endParaRPr lang="en-US" sz="2400" b="1" dirty="0">
                        <a:solidFill>
                          <a:srgbClr val="000000"/>
                        </a:solidFill>
                      </a:endParaRPr>
                    </a:p>
                  </a:txBody>
                  <a:tcPr/>
                </a:tc>
                <a:tc>
                  <a:txBody>
                    <a:bodyPr/>
                    <a:lstStyle/>
                    <a:p>
                      <a:r>
                        <a:rPr lang="en-US" sz="2400" b="1" baseline="0" dirty="0" smtClean="0"/>
                        <a:t>Short sentences- periods instead of commas</a:t>
                      </a:r>
                      <a:endParaRPr lang="en-US" sz="2400" b="1" dirty="0"/>
                    </a:p>
                  </a:txBody>
                  <a:tcPr/>
                </a:tc>
              </a:tr>
              <a:tr h="601663">
                <a:tc>
                  <a:txBody>
                    <a:bodyPr/>
                    <a:lstStyle/>
                    <a:p>
                      <a:r>
                        <a:rPr lang="en-US" sz="2400" b="0" dirty="0" smtClean="0"/>
                        <a:t>Mentioning</a:t>
                      </a:r>
                      <a:r>
                        <a:rPr lang="en-US" sz="2400" b="0" baseline="0" dirty="0" smtClean="0"/>
                        <a:t> results in introduction</a:t>
                      </a:r>
                      <a:endParaRPr lang="en-US" sz="2400" b="0" dirty="0"/>
                    </a:p>
                  </a:txBody>
                  <a:tcPr/>
                </a:tc>
                <a:tc>
                  <a:txBody>
                    <a:bodyPr/>
                    <a:lstStyle/>
                    <a:p>
                      <a:r>
                        <a:rPr lang="en-US" sz="2400" b="0" dirty="0" smtClean="0"/>
                        <a:t>Don’t-</a:t>
                      </a:r>
                      <a:r>
                        <a:rPr lang="en-US" sz="2400" b="0" baseline="0" dirty="0" smtClean="0"/>
                        <a:t> for intro</a:t>
                      </a:r>
                      <a:r>
                        <a:rPr lang="en-US" sz="2400" b="0" dirty="0" smtClean="0"/>
                        <a:t> just the reason for the study and aims</a:t>
                      </a:r>
                      <a:endParaRPr lang="en-US" sz="2400" b="0" dirty="0"/>
                    </a:p>
                  </a:txBody>
                  <a:tcPr/>
                </a:tc>
              </a:tr>
              <a:tr h="601663">
                <a:tc>
                  <a:txBody>
                    <a:bodyPr/>
                    <a:lstStyle/>
                    <a:p>
                      <a:r>
                        <a:rPr lang="en-US" sz="2400" b="0" dirty="0" smtClean="0"/>
                        <a:t>Copy/paste</a:t>
                      </a:r>
                      <a:r>
                        <a:rPr lang="en-US" sz="2400" b="0" baseline="0" dirty="0" smtClean="0"/>
                        <a:t> from other sections in abstract</a:t>
                      </a:r>
                      <a:endParaRPr lang="en-US" sz="2400" b="0" dirty="0"/>
                    </a:p>
                  </a:txBody>
                  <a:tcPr/>
                </a:tc>
                <a:tc>
                  <a:txBody>
                    <a:bodyPr/>
                    <a:lstStyle/>
                    <a:p>
                      <a:r>
                        <a:rPr lang="en-US" sz="2400" b="0" dirty="0" smtClean="0"/>
                        <a:t>Re-write</a:t>
                      </a:r>
                      <a:r>
                        <a:rPr lang="en-US" sz="2400" b="0" baseline="0" dirty="0" smtClean="0"/>
                        <a:t> summarizing and emphasizing main points </a:t>
                      </a:r>
                      <a:endParaRPr lang="en-US" sz="2400" b="0" dirty="0"/>
                    </a:p>
                  </a:txBody>
                  <a:tcPr/>
                </a:tc>
              </a:tr>
            </a:tbl>
          </a:graphicData>
        </a:graphic>
      </p:graphicFrame>
      <p:sp>
        <p:nvSpPr>
          <p:cNvPr id="6" name="Rectangle 5"/>
          <p:cNvSpPr/>
          <p:nvPr/>
        </p:nvSpPr>
        <p:spPr>
          <a:xfrm>
            <a:off x="0" y="265668"/>
            <a:ext cx="9162184" cy="523220"/>
          </a:xfrm>
          <a:prstGeom prst="rect">
            <a:avLst/>
          </a:prstGeom>
        </p:spPr>
        <p:txBody>
          <a:bodyPr wrap="none">
            <a:spAutoFit/>
          </a:bodyPr>
          <a:lstStyle/>
          <a:p>
            <a:r>
              <a:rPr lang="en-US" sz="2800" b="1" dirty="0" smtClean="0">
                <a:solidFill>
                  <a:srgbClr val="FF0000"/>
                </a:solidFill>
              </a:rPr>
              <a:t>   COMMON MISTAKES BY NON-NATIVE ENGLISH SPEAKERS</a:t>
            </a:r>
          </a:p>
        </p:txBody>
      </p:sp>
    </p:spTree>
    <p:extLst>
      <p:ext uri="{BB962C8B-B14F-4D97-AF65-F5344CB8AC3E}">
        <p14:creationId xmlns:p14="http://schemas.microsoft.com/office/powerpoint/2010/main" val="20823278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541840"/>
            <a:ext cx="8610600" cy="1015663"/>
          </a:xfrm>
          <a:prstGeom prst="rect">
            <a:avLst/>
          </a:prstGeom>
        </p:spPr>
        <p:txBody>
          <a:bodyPr wrap="square">
            <a:spAutoFit/>
          </a:bodyPr>
          <a:lstStyle/>
          <a:p>
            <a:endParaRPr lang="en-US" sz="2000" b="1" dirty="0">
              <a:solidFill>
                <a:srgbClr val="FF0000"/>
              </a:solidFill>
            </a:endParaRPr>
          </a:p>
          <a:p>
            <a:endParaRPr lang="en-US" sz="2000" b="1" dirty="0" smtClean="0">
              <a:solidFill>
                <a:srgbClr val="FF0000"/>
              </a:solidFill>
            </a:endParaRPr>
          </a:p>
          <a:p>
            <a:endParaRPr lang="en-US" sz="2000" b="1" dirty="0"/>
          </a:p>
        </p:txBody>
      </p:sp>
      <p:sp>
        <p:nvSpPr>
          <p:cNvPr id="3" name="Rectangle 2"/>
          <p:cNvSpPr/>
          <p:nvPr/>
        </p:nvSpPr>
        <p:spPr>
          <a:xfrm>
            <a:off x="266700" y="325735"/>
            <a:ext cx="8610600" cy="6093975"/>
          </a:xfrm>
          <a:prstGeom prst="rect">
            <a:avLst/>
          </a:prstGeom>
        </p:spPr>
        <p:txBody>
          <a:bodyPr wrap="square">
            <a:spAutoFit/>
          </a:bodyPr>
          <a:lstStyle/>
          <a:p>
            <a:endParaRPr lang="en-US" b="1" dirty="0" smtClean="0"/>
          </a:p>
          <a:p>
            <a:r>
              <a:rPr lang="en-US" sz="2800" b="1" dirty="0" smtClean="0">
                <a:solidFill>
                  <a:srgbClr val="FF0000"/>
                </a:solidFill>
              </a:rPr>
              <a:t>		TIPS FOR NON-NATIVE ENGLISH SPEAKERS</a:t>
            </a:r>
          </a:p>
          <a:p>
            <a:endParaRPr lang="en-US" sz="2400" b="1" dirty="0">
              <a:solidFill>
                <a:srgbClr val="FF0000"/>
              </a:solidFill>
            </a:endParaRPr>
          </a:p>
          <a:p>
            <a:endParaRPr lang="en-US" sz="2400" b="1" dirty="0" smtClean="0">
              <a:solidFill>
                <a:srgbClr val="000000"/>
              </a:solidFill>
            </a:endParaRPr>
          </a:p>
          <a:p>
            <a:r>
              <a:rPr lang="en-US" sz="2400" b="1" dirty="0" smtClean="0">
                <a:solidFill>
                  <a:srgbClr val="000000"/>
                </a:solidFill>
              </a:rPr>
              <a:t>THE BEST: </a:t>
            </a:r>
            <a:r>
              <a:rPr lang="en-US" sz="2400" b="1" dirty="0" smtClean="0">
                <a:solidFill>
                  <a:srgbClr val="FF0000"/>
                </a:solidFill>
              </a:rPr>
              <a:t>Get help from a native English speaker </a:t>
            </a:r>
            <a:r>
              <a:rPr lang="en-US" sz="2400" b="1" dirty="0" smtClean="0">
                <a:solidFill>
                  <a:srgbClr val="000000"/>
                </a:solidFill>
              </a:rPr>
              <a:t>to edit your manuscript (preferably with a science background or even better, in your area)</a:t>
            </a:r>
          </a:p>
          <a:p>
            <a:endParaRPr lang="en-US" sz="2400" b="1" dirty="0">
              <a:solidFill>
                <a:srgbClr val="000000"/>
              </a:solidFill>
            </a:endParaRPr>
          </a:p>
          <a:p>
            <a:r>
              <a:rPr lang="en-US" sz="2400" b="1" dirty="0" smtClean="0">
                <a:solidFill>
                  <a:srgbClr val="FF0000"/>
                </a:solidFill>
              </a:rPr>
              <a:t>The more your write AND read </a:t>
            </a:r>
            <a:r>
              <a:rPr lang="en-US" sz="2400" b="1" dirty="0" smtClean="0"/>
              <a:t>manuscripts </a:t>
            </a:r>
            <a:r>
              <a:rPr lang="en-US" sz="2400" b="1" dirty="0" smtClean="0">
                <a:solidFill>
                  <a:srgbClr val="000000"/>
                </a:solidFill>
              </a:rPr>
              <a:t>and published papers, the better you will get at it – join a “journal club” class or start one on your own with interested classmates</a:t>
            </a:r>
          </a:p>
          <a:p>
            <a:endParaRPr lang="en-US" sz="2400" b="1" dirty="0">
              <a:solidFill>
                <a:srgbClr val="000000"/>
              </a:solidFill>
            </a:endParaRPr>
          </a:p>
          <a:p>
            <a:r>
              <a:rPr lang="en-US" sz="2400" b="1" dirty="0">
                <a:solidFill>
                  <a:srgbClr val="000000"/>
                </a:solidFill>
              </a:rPr>
              <a:t>WHILE YOUR </a:t>
            </a:r>
            <a:r>
              <a:rPr lang="en-US" sz="2400" b="1" dirty="0" smtClean="0">
                <a:solidFill>
                  <a:srgbClr val="000000"/>
                </a:solidFill>
              </a:rPr>
              <a:t>WRITE: </a:t>
            </a:r>
            <a:r>
              <a:rPr lang="en-US" sz="2400" b="1" dirty="0">
                <a:solidFill>
                  <a:srgbClr val="FF0000"/>
                </a:solidFill>
              </a:rPr>
              <a:t>There are tools you can use </a:t>
            </a:r>
            <a:r>
              <a:rPr lang="en-US" sz="2400" b="1" dirty="0">
                <a:solidFill>
                  <a:srgbClr val="000000"/>
                </a:solidFill>
              </a:rPr>
              <a:t>(not ideal but somewhat helpful</a:t>
            </a:r>
            <a:r>
              <a:rPr lang="en-US" sz="2400" b="1" dirty="0" smtClean="0">
                <a:solidFill>
                  <a:srgbClr val="000000"/>
                </a:solidFill>
              </a:rPr>
              <a:t>), for example ….</a:t>
            </a:r>
            <a:endParaRPr lang="en-US" sz="2400" b="1" dirty="0">
              <a:solidFill>
                <a:srgbClr val="000000"/>
              </a:solidFill>
            </a:endParaRPr>
          </a:p>
          <a:p>
            <a:endParaRPr lang="en-US" sz="2800" b="1" dirty="0">
              <a:solidFill>
                <a:srgbClr val="000000"/>
              </a:solidFill>
            </a:endParaRPr>
          </a:p>
          <a:p>
            <a:endParaRPr lang="en-US" sz="2800" b="1" dirty="0" smtClean="0">
              <a:solidFill>
                <a:srgbClr val="000000"/>
              </a:solidFill>
            </a:endParaRPr>
          </a:p>
        </p:txBody>
      </p:sp>
    </p:spTree>
    <p:extLst>
      <p:ext uri="{BB962C8B-B14F-4D97-AF65-F5344CB8AC3E}">
        <p14:creationId xmlns:p14="http://schemas.microsoft.com/office/powerpoint/2010/main" val="21284570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541840"/>
            <a:ext cx="8610600" cy="1015663"/>
          </a:xfrm>
          <a:prstGeom prst="rect">
            <a:avLst/>
          </a:prstGeom>
        </p:spPr>
        <p:txBody>
          <a:bodyPr wrap="square">
            <a:spAutoFit/>
          </a:bodyPr>
          <a:lstStyle/>
          <a:p>
            <a:endParaRPr lang="en-US" sz="2000" b="1" dirty="0">
              <a:solidFill>
                <a:srgbClr val="FF0000"/>
              </a:solidFill>
            </a:endParaRPr>
          </a:p>
          <a:p>
            <a:endParaRPr lang="en-US" sz="2000" b="1" dirty="0" smtClean="0">
              <a:solidFill>
                <a:srgbClr val="FF0000"/>
              </a:solidFill>
            </a:endParaRPr>
          </a:p>
          <a:p>
            <a:endParaRPr lang="en-US" sz="2000" b="1" dirty="0"/>
          </a:p>
        </p:txBody>
      </p:sp>
      <p:sp>
        <p:nvSpPr>
          <p:cNvPr id="3" name="Rectangle 2"/>
          <p:cNvSpPr/>
          <p:nvPr/>
        </p:nvSpPr>
        <p:spPr>
          <a:xfrm>
            <a:off x="266700" y="325735"/>
            <a:ext cx="8369300" cy="2523768"/>
          </a:xfrm>
          <a:prstGeom prst="rect">
            <a:avLst/>
          </a:prstGeom>
        </p:spPr>
        <p:txBody>
          <a:bodyPr wrap="square">
            <a:spAutoFit/>
          </a:bodyPr>
          <a:lstStyle/>
          <a:p>
            <a:endParaRPr lang="en-US" b="1" dirty="0" smtClean="0"/>
          </a:p>
          <a:p>
            <a:r>
              <a:rPr lang="en-US" sz="2800" b="1" dirty="0" smtClean="0">
                <a:solidFill>
                  <a:srgbClr val="FF0000"/>
                </a:solidFill>
              </a:rPr>
              <a:t>			TIPS FOR NON-NATIVE ENGLISH SPEAKERS</a:t>
            </a:r>
          </a:p>
          <a:p>
            <a:endParaRPr lang="en-US" sz="2800" b="1" dirty="0">
              <a:solidFill>
                <a:srgbClr val="FF0000"/>
              </a:solidFill>
            </a:endParaRPr>
          </a:p>
          <a:p>
            <a:r>
              <a:rPr lang="en-US" sz="2800" b="1" dirty="0" smtClean="0">
                <a:solidFill>
                  <a:srgbClr val="000000"/>
                </a:solidFill>
              </a:rPr>
              <a:t>USE GOOGLE TRANSLATE (far from perfect, but helpful)</a:t>
            </a:r>
          </a:p>
          <a:p>
            <a:endParaRPr lang="en-US" sz="2800" b="1" dirty="0">
              <a:solidFill>
                <a:srgbClr val="000000"/>
              </a:solidFill>
            </a:endParaRPr>
          </a:p>
          <a:p>
            <a:endParaRPr lang="en-US" sz="2800" b="1" dirty="0" smtClean="0">
              <a:solidFill>
                <a:srgbClr val="000000"/>
              </a:solidFill>
            </a:endParaRPr>
          </a:p>
        </p:txBody>
      </p:sp>
      <p:pic>
        <p:nvPicPr>
          <p:cNvPr id="4" name="Picture 3" descr="Google translate example.jpg"/>
          <p:cNvPicPr>
            <a:picLocks noChangeAspect="1"/>
          </p:cNvPicPr>
          <p:nvPr/>
        </p:nvPicPr>
        <p:blipFill rotWithShape="1">
          <a:blip r:embed="rId2">
            <a:extLst>
              <a:ext uri="{28A0092B-C50C-407E-A947-70E740481C1C}">
                <a14:useLocalDpi xmlns:a14="http://schemas.microsoft.com/office/drawing/2010/main" val="0"/>
              </a:ext>
            </a:extLst>
          </a:blip>
          <a:srcRect l="1805" t="10082" r="1666"/>
          <a:stretch/>
        </p:blipFill>
        <p:spPr>
          <a:xfrm>
            <a:off x="0" y="2557502"/>
            <a:ext cx="9067800" cy="3525798"/>
          </a:xfrm>
          <a:prstGeom prst="rect">
            <a:avLst/>
          </a:prstGeom>
        </p:spPr>
      </p:pic>
    </p:spTree>
    <p:extLst>
      <p:ext uri="{BB962C8B-B14F-4D97-AF65-F5344CB8AC3E}">
        <p14:creationId xmlns:p14="http://schemas.microsoft.com/office/powerpoint/2010/main" val="38532918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541840"/>
            <a:ext cx="8610600" cy="1015663"/>
          </a:xfrm>
          <a:prstGeom prst="rect">
            <a:avLst/>
          </a:prstGeom>
        </p:spPr>
        <p:txBody>
          <a:bodyPr wrap="square">
            <a:spAutoFit/>
          </a:bodyPr>
          <a:lstStyle/>
          <a:p>
            <a:endParaRPr lang="en-US" sz="2000" b="1" dirty="0">
              <a:solidFill>
                <a:srgbClr val="FF0000"/>
              </a:solidFill>
            </a:endParaRPr>
          </a:p>
          <a:p>
            <a:endParaRPr lang="en-US" sz="2000" b="1" dirty="0" smtClean="0">
              <a:solidFill>
                <a:srgbClr val="FF0000"/>
              </a:solidFill>
            </a:endParaRPr>
          </a:p>
          <a:p>
            <a:endParaRPr lang="en-US" sz="2000" b="1" dirty="0"/>
          </a:p>
        </p:txBody>
      </p:sp>
      <p:sp>
        <p:nvSpPr>
          <p:cNvPr id="3" name="Rectangle 2"/>
          <p:cNvSpPr/>
          <p:nvPr/>
        </p:nvSpPr>
        <p:spPr>
          <a:xfrm>
            <a:off x="266700" y="325735"/>
            <a:ext cx="8369300" cy="2092881"/>
          </a:xfrm>
          <a:prstGeom prst="rect">
            <a:avLst/>
          </a:prstGeom>
        </p:spPr>
        <p:txBody>
          <a:bodyPr wrap="square">
            <a:spAutoFit/>
          </a:bodyPr>
          <a:lstStyle/>
          <a:p>
            <a:endParaRPr lang="en-US" b="1" dirty="0" smtClean="0"/>
          </a:p>
          <a:p>
            <a:r>
              <a:rPr lang="en-US" sz="2800" b="1" dirty="0" smtClean="0">
                <a:solidFill>
                  <a:srgbClr val="FF0000"/>
                </a:solidFill>
              </a:rPr>
              <a:t>			TIPS FOR NON-NATIVE ENGLISH SPEAKERS</a:t>
            </a:r>
          </a:p>
          <a:p>
            <a:endParaRPr lang="en-US" sz="2800" b="1" dirty="0">
              <a:solidFill>
                <a:srgbClr val="FF0000"/>
              </a:solidFill>
            </a:endParaRPr>
          </a:p>
          <a:p>
            <a:r>
              <a:rPr lang="en-US" sz="2800" b="1" dirty="0" smtClean="0">
                <a:solidFill>
                  <a:srgbClr val="000000"/>
                </a:solidFill>
              </a:rPr>
              <a:t>From GOOGLE TRANSLATE:</a:t>
            </a:r>
            <a:endParaRPr lang="en-US" sz="2800" b="1" dirty="0">
              <a:solidFill>
                <a:srgbClr val="000000"/>
              </a:solidFill>
            </a:endParaRPr>
          </a:p>
          <a:p>
            <a:endParaRPr lang="en-US" sz="2800" b="1" dirty="0" smtClean="0">
              <a:solidFill>
                <a:srgbClr val="000000"/>
              </a:solidFill>
            </a:endParaRPr>
          </a:p>
        </p:txBody>
      </p:sp>
      <p:sp>
        <p:nvSpPr>
          <p:cNvPr id="5" name="Rectangle 4"/>
          <p:cNvSpPr/>
          <p:nvPr/>
        </p:nvSpPr>
        <p:spPr>
          <a:xfrm>
            <a:off x="228600" y="2285137"/>
            <a:ext cx="8597900" cy="1569660"/>
          </a:xfrm>
          <a:prstGeom prst="rect">
            <a:avLst/>
          </a:prstGeom>
        </p:spPr>
        <p:txBody>
          <a:bodyPr wrap="square">
            <a:spAutoFit/>
          </a:bodyPr>
          <a:lstStyle/>
          <a:p>
            <a:r>
              <a:rPr lang="en-US" sz="2400" dirty="0"/>
              <a:t>In the period 2003 to 2012, 3,950,956 new cases of malaria were reported. In the same period, the total relapses were 854,354. In 2005, the highest number of new cases was registered (606,020), and in 2012, the lowest number (241,665).</a:t>
            </a:r>
          </a:p>
        </p:txBody>
      </p:sp>
      <p:sp>
        <p:nvSpPr>
          <p:cNvPr id="6" name="Rectangle 5"/>
          <p:cNvSpPr/>
          <p:nvPr/>
        </p:nvSpPr>
        <p:spPr>
          <a:xfrm>
            <a:off x="228600" y="4126637"/>
            <a:ext cx="8597900" cy="2308324"/>
          </a:xfrm>
          <a:prstGeom prst="rect">
            <a:avLst/>
          </a:prstGeom>
        </p:spPr>
        <p:txBody>
          <a:bodyPr wrap="square">
            <a:spAutoFit/>
          </a:bodyPr>
          <a:lstStyle/>
          <a:p>
            <a:r>
              <a:rPr lang="en-US" sz="2400" b="1" dirty="0" smtClean="0"/>
              <a:t>EDITED:</a:t>
            </a:r>
          </a:p>
          <a:p>
            <a:endParaRPr lang="en-US" sz="2400" b="1" dirty="0" smtClean="0"/>
          </a:p>
          <a:p>
            <a:r>
              <a:rPr lang="en-US" sz="2400" dirty="0" smtClean="0"/>
              <a:t>During the 2003-2012 period, </a:t>
            </a:r>
            <a:r>
              <a:rPr lang="en-US" sz="2400" dirty="0"/>
              <a:t>3,950,956 new cases of malaria were </a:t>
            </a:r>
            <a:r>
              <a:rPr lang="en-US" sz="2400" dirty="0" smtClean="0"/>
              <a:t>reported, with 854,354 </a:t>
            </a:r>
            <a:r>
              <a:rPr lang="en-US" sz="2400" dirty="0"/>
              <a:t>total </a:t>
            </a:r>
            <a:r>
              <a:rPr lang="en-US" sz="2400" dirty="0" smtClean="0"/>
              <a:t>relapses. The highest and lowest incidence rates were registered in 2005 </a:t>
            </a:r>
            <a:r>
              <a:rPr lang="en-US" sz="2400" dirty="0"/>
              <a:t>(</a:t>
            </a:r>
            <a:r>
              <a:rPr lang="en-US" sz="2400" dirty="0" smtClean="0"/>
              <a:t>606,020 new cases) and 2012 (241,665 new cases) respectively.</a:t>
            </a:r>
            <a:endParaRPr lang="en-US" sz="2400" dirty="0"/>
          </a:p>
        </p:txBody>
      </p:sp>
    </p:spTree>
    <p:extLst>
      <p:ext uri="{BB962C8B-B14F-4D97-AF65-F5344CB8AC3E}">
        <p14:creationId xmlns:p14="http://schemas.microsoft.com/office/powerpoint/2010/main" val="18126618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541840"/>
            <a:ext cx="8610600" cy="1015663"/>
          </a:xfrm>
          <a:prstGeom prst="rect">
            <a:avLst/>
          </a:prstGeom>
        </p:spPr>
        <p:txBody>
          <a:bodyPr wrap="square">
            <a:spAutoFit/>
          </a:bodyPr>
          <a:lstStyle/>
          <a:p>
            <a:endParaRPr lang="en-US" sz="2000" b="1" dirty="0">
              <a:solidFill>
                <a:srgbClr val="FF0000"/>
              </a:solidFill>
            </a:endParaRPr>
          </a:p>
          <a:p>
            <a:endParaRPr lang="en-US" sz="2000" b="1" dirty="0" smtClean="0">
              <a:solidFill>
                <a:srgbClr val="FF0000"/>
              </a:solidFill>
            </a:endParaRPr>
          </a:p>
          <a:p>
            <a:endParaRPr lang="en-US" sz="2000" b="1" dirty="0"/>
          </a:p>
        </p:txBody>
      </p:sp>
      <p:sp>
        <p:nvSpPr>
          <p:cNvPr id="3" name="Rectangle 2"/>
          <p:cNvSpPr/>
          <p:nvPr/>
        </p:nvSpPr>
        <p:spPr>
          <a:xfrm>
            <a:off x="266700" y="147935"/>
            <a:ext cx="8369300" cy="5601533"/>
          </a:xfrm>
          <a:prstGeom prst="rect">
            <a:avLst/>
          </a:prstGeom>
        </p:spPr>
        <p:txBody>
          <a:bodyPr wrap="square">
            <a:spAutoFit/>
          </a:bodyPr>
          <a:lstStyle/>
          <a:p>
            <a:endParaRPr lang="en-US" b="1" dirty="0" smtClean="0"/>
          </a:p>
          <a:p>
            <a:r>
              <a:rPr lang="en-US" sz="2800" b="1" dirty="0" smtClean="0">
                <a:solidFill>
                  <a:srgbClr val="FF0000"/>
                </a:solidFill>
              </a:rPr>
              <a:t>		TIPS FOR NON-NATIVE ENGLISH SPEAKERS</a:t>
            </a:r>
          </a:p>
          <a:p>
            <a:endParaRPr lang="en-US" sz="2800" b="1" dirty="0">
              <a:solidFill>
                <a:srgbClr val="FF0000"/>
              </a:solidFill>
            </a:endParaRPr>
          </a:p>
          <a:p>
            <a:r>
              <a:rPr lang="en-US" sz="2800" b="1" dirty="0" smtClean="0">
                <a:solidFill>
                  <a:srgbClr val="000000"/>
                </a:solidFill>
              </a:rPr>
              <a:t>USE THESAURUS (for </a:t>
            </a:r>
          </a:p>
          <a:p>
            <a:r>
              <a:rPr lang="en-US" sz="2800" b="1" dirty="0">
                <a:solidFill>
                  <a:srgbClr val="000000"/>
                </a:solidFill>
              </a:rPr>
              <a:t>s</a:t>
            </a:r>
            <a:r>
              <a:rPr lang="en-US" sz="2800" b="1" dirty="0" smtClean="0">
                <a:solidFill>
                  <a:srgbClr val="000000"/>
                </a:solidFill>
              </a:rPr>
              <a:t>ynonyms and antonyms)</a:t>
            </a:r>
          </a:p>
          <a:p>
            <a:endParaRPr lang="en-US" sz="2800" b="1" dirty="0">
              <a:solidFill>
                <a:srgbClr val="000000"/>
              </a:solidFill>
            </a:endParaRPr>
          </a:p>
          <a:p>
            <a:r>
              <a:rPr lang="en-US" sz="2400" b="1" dirty="0">
                <a:solidFill>
                  <a:srgbClr val="000000"/>
                </a:solidFill>
              </a:rPr>
              <a:t>Best site: </a:t>
            </a:r>
            <a:endParaRPr lang="en-US" sz="2400" b="1" dirty="0" smtClean="0">
              <a:solidFill>
                <a:srgbClr val="000000"/>
              </a:solidFill>
            </a:endParaRPr>
          </a:p>
          <a:p>
            <a:endParaRPr lang="en-US" sz="2400" b="1" dirty="0" smtClean="0">
              <a:solidFill>
                <a:srgbClr val="000000"/>
              </a:solidFill>
            </a:endParaRPr>
          </a:p>
          <a:p>
            <a:r>
              <a:rPr lang="en-US" sz="2400" b="1" dirty="0" smtClean="0">
                <a:solidFill>
                  <a:srgbClr val="0000FF"/>
                </a:solidFill>
                <a:hlinkClick r:id="rId2"/>
              </a:rPr>
              <a:t>https</a:t>
            </a:r>
            <a:r>
              <a:rPr lang="en-US" sz="2400" b="1" dirty="0">
                <a:solidFill>
                  <a:srgbClr val="0000FF"/>
                </a:solidFill>
                <a:hlinkClick r:id="rId2"/>
              </a:rPr>
              <a:t>://www.merriam</a:t>
            </a:r>
            <a:r>
              <a:rPr lang="en-US" sz="2400" b="1" dirty="0" smtClean="0">
                <a:solidFill>
                  <a:srgbClr val="0000FF"/>
                </a:solidFill>
                <a:hlinkClick r:id="rId2"/>
              </a:rPr>
              <a:t>-</a:t>
            </a:r>
          </a:p>
          <a:p>
            <a:r>
              <a:rPr lang="en-US" sz="2400" b="1" dirty="0" smtClean="0">
                <a:solidFill>
                  <a:srgbClr val="0000FF"/>
                </a:solidFill>
                <a:hlinkClick r:id="rId2"/>
              </a:rPr>
              <a:t>webster.com</a:t>
            </a:r>
            <a:r>
              <a:rPr lang="en-US" sz="2400" b="1" dirty="0">
                <a:solidFill>
                  <a:srgbClr val="0000FF"/>
                </a:solidFill>
                <a:hlinkClick r:id="rId2"/>
              </a:rPr>
              <a:t>/</a:t>
            </a:r>
            <a:r>
              <a:rPr lang="en-US" sz="2400" b="1" dirty="0" smtClean="0">
                <a:solidFill>
                  <a:srgbClr val="0000FF"/>
                </a:solidFill>
                <a:hlinkClick r:id="rId2"/>
              </a:rPr>
              <a:t>thesaurus</a:t>
            </a:r>
            <a:endParaRPr lang="en-US" sz="2400" b="1" dirty="0" smtClean="0">
              <a:solidFill>
                <a:srgbClr val="0000FF"/>
              </a:solidFill>
            </a:endParaRPr>
          </a:p>
          <a:p>
            <a:endParaRPr lang="en-US" sz="2400" b="1" dirty="0" smtClean="0">
              <a:solidFill>
                <a:srgbClr val="0000FF"/>
              </a:solidFill>
            </a:endParaRPr>
          </a:p>
          <a:p>
            <a:endParaRPr lang="en-US" sz="2400" b="1" dirty="0" smtClean="0">
              <a:solidFill>
                <a:srgbClr val="000000"/>
              </a:solidFill>
            </a:endParaRPr>
          </a:p>
          <a:p>
            <a:endParaRPr lang="en-US" sz="2800" b="1" dirty="0">
              <a:solidFill>
                <a:srgbClr val="000000"/>
              </a:solidFill>
            </a:endParaRPr>
          </a:p>
          <a:p>
            <a:endParaRPr lang="en-US" sz="2800" b="1" dirty="0" smtClean="0">
              <a:solidFill>
                <a:srgbClr val="000000"/>
              </a:solidFill>
            </a:endParaRPr>
          </a:p>
        </p:txBody>
      </p:sp>
      <p:pic>
        <p:nvPicPr>
          <p:cNvPr id="4" name="Picture 3" descr="thesaurus 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800" y="976554"/>
            <a:ext cx="4254500" cy="5678247"/>
          </a:xfrm>
          <a:prstGeom prst="rect">
            <a:avLst/>
          </a:prstGeom>
        </p:spPr>
      </p:pic>
    </p:spTree>
    <p:extLst>
      <p:ext uri="{BB962C8B-B14F-4D97-AF65-F5344CB8AC3E}">
        <p14:creationId xmlns:p14="http://schemas.microsoft.com/office/powerpoint/2010/main" val="37133188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541840"/>
            <a:ext cx="8610600" cy="1015663"/>
          </a:xfrm>
          <a:prstGeom prst="rect">
            <a:avLst/>
          </a:prstGeom>
        </p:spPr>
        <p:txBody>
          <a:bodyPr wrap="square">
            <a:spAutoFit/>
          </a:bodyPr>
          <a:lstStyle/>
          <a:p>
            <a:endParaRPr lang="en-US" sz="2000" b="1" dirty="0">
              <a:solidFill>
                <a:srgbClr val="FF0000"/>
              </a:solidFill>
            </a:endParaRPr>
          </a:p>
          <a:p>
            <a:endParaRPr lang="en-US" sz="2000" b="1" dirty="0" smtClean="0">
              <a:solidFill>
                <a:srgbClr val="FF0000"/>
              </a:solidFill>
            </a:endParaRPr>
          </a:p>
          <a:p>
            <a:endParaRPr lang="en-US" sz="2000" b="1" dirty="0"/>
          </a:p>
        </p:txBody>
      </p:sp>
      <p:sp>
        <p:nvSpPr>
          <p:cNvPr id="3" name="Rectangle 2"/>
          <p:cNvSpPr/>
          <p:nvPr/>
        </p:nvSpPr>
        <p:spPr>
          <a:xfrm>
            <a:off x="266700" y="325735"/>
            <a:ext cx="8369300" cy="4247317"/>
          </a:xfrm>
          <a:prstGeom prst="rect">
            <a:avLst/>
          </a:prstGeom>
        </p:spPr>
        <p:txBody>
          <a:bodyPr wrap="square">
            <a:spAutoFit/>
          </a:bodyPr>
          <a:lstStyle/>
          <a:p>
            <a:endParaRPr lang="en-US" b="1" dirty="0" smtClean="0"/>
          </a:p>
          <a:p>
            <a:r>
              <a:rPr lang="en-US" sz="2800" b="1" dirty="0" smtClean="0">
                <a:solidFill>
                  <a:srgbClr val="FF0000"/>
                </a:solidFill>
              </a:rPr>
              <a:t>		TIPS FOR NON-NATIVE ENGLISH SPEAKERS</a:t>
            </a:r>
          </a:p>
          <a:p>
            <a:endParaRPr lang="en-US" sz="2800" b="1" dirty="0">
              <a:solidFill>
                <a:srgbClr val="FF0000"/>
              </a:solidFill>
            </a:endParaRPr>
          </a:p>
          <a:p>
            <a:r>
              <a:rPr lang="en-US" sz="2800" b="1" dirty="0" smtClean="0">
                <a:solidFill>
                  <a:srgbClr val="FF0000"/>
                </a:solidFill>
              </a:rPr>
              <a:t>use GOOGLE </a:t>
            </a:r>
          </a:p>
          <a:p>
            <a:endParaRPr lang="en-US" sz="2800" b="1" dirty="0">
              <a:solidFill>
                <a:srgbClr val="000000"/>
              </a:solidFill>
            </a:endParaRPr>
          </a:p>
          <a:p>
            <a:r>
              <a:rPr lang="en-US" sz="2800" b="1" dirty="0">
                <a:solidFill>
                  <a:srgbClr val="000000"/>
                </a:solidFill>
              </a:rPr>
              <a:t>T</a:t>
            </a:r>
            <a:r>
              <a:rPr lang="en-US" sz="2800" b="1" dirty="0" smtClean="0">
                <a:solidFill>
                  <a:srgbClr val="000000"/>
                </a:solidFill>
              </a:rPr>
              <a:t>o check whether what you think is right actually is- you can </a:t>
            </a:r>
            <a:r>
              <a:rPr lang="en-US" sz="2800" b="1" dirty="0" err="1" smtClean="0">
                <a:solidFill>
                  <a:srgbClr val="FF0000"/>
                </a:solidFill>
              </a:rPr>
              <a:t>google</a:t>
            </a:r>
            <a:r>
              <a:rPr lang="en-US" sz="2800" b="1" dirty="0" smtClean="0">
                <a:solidFill>
                  <a:srgbClr val="FF0000"/>
                </a:solidFill>
              </a:rPr>
              <a:t> a sentence/words </a:t>
            </a:r>
            <a:r>
              <a:rPr lang="en-US" sz="2800" b="1" dirty="0" smtClean="0">
                <a:solidFill>
                  <a:srgbClr val="000000"/>
                </a:solidFill>
              </a:rPr>
              <a:t>and see if they have been used, including in papers in your research area</a:t>
            </a:r>
          </a:p>
          <a:p>
            <a:endParaRPr lang="en-US" sz="2800" b="1" dirty="0">
              <a:solidFill>
                <a:srgbClr val="000000"/>
              </a:solidFill>
            </a:endParaRPr>
          </a:p>
          <a:p>
            <a:endParaRPr lang="en-US" sz="2800" b="1" dirty="0" smtClean="0">
              <a:solidFill>
                <a:srgbClr val="000000"/>
              </a:solidFill>
            </a:endParaRPr>
          </a:p>
        </p:txBody>
      </p:sp>
    </p:spTree>
    <p:extLst>
      <p:ext uri="{BB962C8B-B14F-4D97-AF65-F5344CB8AC3E}">
        <p14:creationId xmlns:p14="http://schemas.microsoft.com/office/powerpoint/2010/main" val="37133188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252949"/>
            <a:ext cx="8166100" cy="6340196"/>
          </a:xfrm>
          <a:prstGeom prst="rect">
            <a:avLst/>
          </a:prstGeom>
        </p:spPr>
        <p:txBody>
          <a:bodyPr wrap="square">
            <a:spAutoFit/>
          </a:bodyPr>
          <a:lstStyle/>
          <a:p>
            <a:r>
              <a:rPr lang="en-US" sz="2800" b="1" dirty="0" smtClean="0"/>
              <a:t>Useful websites on manuscript writing</a:t>
            </a:r>
          </a:p>
          <a:p>
            <a:endParaRPr lang="en-US" sz="2400" b="1" dirty="0"/>
          </a:p>
          <a:p>
            <a:r>
              <a:rPr lang="en-US" sz="2400" b="1" dirty="0" smtClean="0">
                <a:hlinkClick r:id="rId2"/>
              </a:rPr>
              <a:t>https://www.elsevier.com/connect/11-steps-to-structuring-a-science-paper-editors-will-take-seriously</a:t>
            </a:r>
            <a:r>
              <a:rPr lang="en-US" sz="2400" b="1" dirty="0"/>
              <a:t> (and </a:t>
            </a:r>
            <a:r>
              <a:rPr lang="en-US" sz="2400" b="1" dirty="0">
                <a:hlinkClick r:id="rId3"/>
              </a:rPr>
              <a:t>https://www.elsevier.com/connect/six-things-to-do-before-writing-your-</a:t>
            </a:r>
            <a:r>
              <a:rPr lang="en-US" sz="2400" b="1" dirty="0" smtClean="0">
                <a:hlinkClick r:id="rId3"/>
              </a:rPr>
              <a:t>manuscript</a:t>
            </a:r>
            <a:r>
              <a:rPr lang="en-US" sz="2400" b="1" dirty="0" smtClean="0"/>
              <a:t>) </a:t>
            </a:r>
          </a:p>
          <a:p>
            <a:endParaRPr lang="en-US" sz="2400" b="1" dirty="0"/>
          </a:p>
          <a:p>
            <a:r>
              <a:rPr lang="en-US" sz="2400" b="1" dirty="0">
                <a:hlinkClick r:id="rId4"/>
              </a:rPr>
              <a:t>http://www.research4life.org/training/authorship-skills-2</a:t>
            </a:r>
            <a:r>
              <a:rPr lang="en-US" sz="2400" b="1" dirty="0" smtClean="0">
                <a:hlinkClick r:id="rId4"/>
              </a:rPr>
              <a:t>/</a:t>
            </a:r>
            <a:r>
              <a:rPr lang="en-US" sz="2400" b="1" dirty="0" smtClean="0"/>
              <a:t> (download </a:t>
            </a:r>
            <a:r>
              <a:rPr lang="en-US" sz="2400" b="1" dirty="0" err="1" smtClean="0"/>
              <a:t>ppt</a:t>
            </a:r>
            <a:r>
              <a:rPr lang="en-US" sz="2400" b="1" dirty="0" smtClean="0"/>
              <a:t> file from Part B: how to write a scientific paper; and also possibly downloads from part D: strategies for effective writing)</a:t>
            </a:r>
          </a:p>
          <a:p>
            <a:endParaRPr lang="en-US" sz="2400" b="1" dirty="0"/>
          </a:p>
          <a:p>
            <a:r>
              <a:rPr lang="en-US" sz="2400" b="1" dirty="0">
                <a:hlinkClick r:id="rId5"/>
              </a:rPr>
              <a:t>http://www.icmje.org/recommendations</a:t>
            </a:r>
            <a:r>
              <a:rPr lang="en-US" sz="2400" b="1" dirty="0" smtClean="0">
                <a:hlinkClick r:id="rId5"/>
              </a:rPr>
              <a:t>/</a:t>
            </a:r>
            <a:endParaRPr lang="en-US" sz="2400" b="1" dirty="0" smtClean="0"/>
          </a:p>
          <a:p>
            <a:r>
              <a:rPr lang="en-US" sz="2400" dirty="0" smtClean="0"/>
              <a:t>for </a:t>
            </a:r>
            <a:r>
              <a:rPr lang="en-US" sz="2400" dirty="0"/>
              <a:t>the Conduct, Reporting, Editing, and Publication of Scholarly work in Medical </a:t>
            </a:r>
            <a:r>
              <a:rPr lang="en-US" sz="2400" dirty="0" smtClean="0"/>
              <a:t>Journals, by the International </a:t>
            </a:r>
            <a:r>
              <a:rPr lang="en-US" sz="2400" dirty="0"/>
              <a:t>C</a:t>
            </a:r>
            <a:r>
              <a:rPr lang="en-US" sz="2400" dirty="0" smtClean="0"/>
              <a:t>ommittee of Medical </a:t>
            </a:r>
            <a:r>
              <a:rPr lang="en-US" sz="2400" dirty="0"/>
              <a:t>J</a:t>
            </a:r>
            <a:r>
              <a:rPr lang="en-US" sz="2400" dirty="0" smtClean="0"/>
              <a:t>ournal Editors</a:t>
            </a:r>
            <a:r>
              <a:rPr lang="en-US" sz="2400" dirty="0"/>
              <a:t> </a:t>
            </a:r>
            <a:r>
              <a:rPr lang="en-US" sz="2400" dirty="0" smtClean="0"/>
              <a:t>(downloadable or from the web)</a:t>
            </a:r>
          </a:p>
          <a:p>
            <a:endParaRPr lang="en-US" b="1" dirty="0" smtClean="0"/>
          </a:p>
        </p:txBody>
      </p:sp>
    </p:spTree>
    <p:extLst>
      <p:ext uri="{BB962C8B-B14F-4D97-AF65-F5344CB8AC3E}">
        <p14:creationId xmlns:p14="http://schemas.microsoft.com/office/powerpoint/2010/main" val="26923433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2787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2787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2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435" y="300295"/>
            <a:ext cx="8449866" cy="6247864"/>
          </a:xfrm>
          <a:prstGeom prst="rect">
            <a:avLst/>
          </a:prstGeom>
        </p:spPr>
        <p:txBody>
          <a:bodyPr wrap="square">
            <a:spAutoFit/>
          </a:bodyPr>
          <a:lstStyle/>
          <a:p>
            <a:r>
              <a:rPr lang="en-US" sz="2800" b="1" dirty="0" smtClean="0">
                <a:solidFill>
                  <a:srgbClr val="FF0000"/>
                </a:solidFill>
              </a:rPr>
              <a:t>			Useful </a:t>
            </a:r>
            <a:r>
              <a:rPr lang="en-US" sz="2800" b="1" dirty="0">
                <a:solidFill>
                  <a:srgbClr val="FF0000"/>
                </a:solidFill>
              </a:rPr>
              <a:t>manuscript writing tips </a:t>
            </a:r>
          </a:p>
          <a:p>
            <a:endParaRPr lang="en-US" b="1" dirty="0">
              <a:solidFill>
                <a:srgbClr val="FF0000"/>
              </a:solidFill>
            </a:endParaRPr>
          </a:p>
          <a:p>
            <a:r>
              <a:rPr lang="en-US" b="1" dirty="0">
                <a:solidFill>
                  <a:srgbClr val="FF0000"/>
                </a:solidFill>
              </a:rPr>
              <a:t>	</a:t>
            </a:r>
            <a:endParaRPr lang="en-US" b="1" dirty="0" smtClean="0">
              <a:solidFill>
                <a:srgbClr val="FF0000"/>
              </a:solidFill>
            </a:endParaRPr>
          </a:p>
          <a:p>
            <a:r>
              <a:rPr lang="en-US" sz="2000" b="1" dirty="0">
                <a:solidFill>
                  <a:srgbClr val="FF0000"/>
                </a:solidFill>
              </a:rPr>
              <a:t>	</a:t>
            </a:r>
            <a:r>
              <a:rPr lang="en-US" sz="2400" b="1" dirty="0" smtClean="0"/>
              <a:t>Avoid repeating things v</a:t>
            </a:r>
            <a:r>
              <a:rPr lang="en-US" sz="2400" b="1" i="1" dirty="0" smtClean="0"/>
              <a:t>erbatim</a:t>
            </a:r>
            <a:r>
              <a:rPr lang="en-US" sz="2400" b="1" dirty="0" smtClean="0"/>
              <a:t> in different sections: </a:t>
            </a:r>
          </a:p>
          <a:p>
            <a:endParaRPr lang="en-US" sz="2400" b="1" dirty="0" smtClean="0"/>
          </a:p>
          <a:p>
            <a:r>
              <a:rPr lang="en-US" sz="2400" b="1" dirty="0"/>
              <a:t>	</a:t>
            </a:r>
            <a:r>
              <a:rPr lang="en-US" sz="2400" b="1" dirty="0" smtClean="0"/>
              <a:t>	</a:t>
            </a:r>
            <a:r>
              <a:rPr lang="en-US" sz="2400" dirty="0" smtClean="0"/>
              <a:t>* from previous publications (in introduction and discussion sections)</a:t>
            </a:r>
          </a:p>
          <a:p>
            <a:r>
              <a:rPr lang="en-US" sz="2400" dirty="0"/>
              <a:t>	</a:t>
            </a:r>
            <a:r>
              <a:rPr lang="en-US" sz="2400" dirty="0" smtClean="0"/>
              <a:t>	* in the abstract (from other manuscript sections)</a:t>
            </a:r>
          </a:p>
          <a:p>
            <a:r>
              <a:rPr lang="en-US" sz="2400" dirty="0"/>
              <a:t>	</a:t>
            </a:r>
            <a:r>
              <a:rPr lang="en-US" sz="2400" dirty="0" smtClean="0"/>
              <a:t>	* in discussion (from results)</a:t>
            </a:r>
          </a:p>
          <a:p>
            <a:r>
              <a:rPr lang="en-US" sz="2400" dirty="0" smtClean="0"/>
              <a:t>		* in conclusions (from results and discussion)</a:t>
            </a:r>
          </a:p>
          <a:p>
            <a:endParaRPr lang="en-US" sz="2400" b="1" dirty="0"/>
          </a:p>
          <a:p>
            <a:r>
              <a:rPr lang="en-US" sz="2400" b="1" dirty="0" smtClean="0">
                <a:solidFill>
                  <a:srgbClr val="000000"/>
                </a:solidFill>
              </a:rPr>
              <a:t>Instead…. REPHRASE or SUMMARIZE or even better, add something to it such as connection to other factors, analysis, interpretation</a:t>
            </a:r>
            <a:endParaRPr lang="en-US" sz="2400" b="1" dirty="0">
              <a:solidFill>
                <a:srgbClr val="000000"/>
              </a:solidFill>
            </a:endParaRPr>
          </a:p>
          <a:p>
            <a:endParaRPr lang="en-US" b="1" dirty="0"/>
          </a:p>
          <a:p>
            <a:endParaRPr lang="en-US" b="1" dirty="0" smtClean="0"/>
          </a:p>
          <a:p>
            <a:endParaRPr lang="en-US" b="1" dirty="0"/>
          </a:p>
          <a:p>
            <a:endParaRPr lang="en-US" b="1" dirty="0" smtClean="0"/>
          </a:p>
        </p:txBody>
      </p:sp>
    </p:spTree>
    <p:extLst>
      <p:ext uri="{BB962C8B-B14F-4D97-AF65-F5344CB8AC3E}">
        <p14:creationId xmlns:p14="http://schemas.microsoft.com/office/powerpoint/2010/main" val="20030647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27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2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435" y="300295"/>
            <a:ext cx="8449866" cy="4985980"/>
          </a:xfrm>
          <a:prstGeom prst="rect">
            <a:avLst/>
          </a:prstGeom>
        </p:spPr>
        <p:txBody>
          <a:bodyPr wrap="square">
            <a:spAutoFit/>
          </a:bodyPr>
          <a:lstStyle/>
          <a:p>
            <a:r>
              <a:rPr lang="en-US" sz="2800" b="1" dirty="0" smtClean="0">
                <a:solidFill>
                  <a:srgbClr val="FF0000"/>
                </a:solidFill>
              </a:rPr>
              <a:t>			Useful </a:t>
            </a:r>
            <a:r>
              <a:rPr lang="en-US" sz="2800" b="1" dirty="0">
                <a:solidFill>
                  <a:srgbClr val="FF0000"/>
                </a:solidFill>
              </a:rPr>
              <a:t>manuscript writing tips </a:t>
            </a:r>
          </a:p>
          <a:p>
            <a:endParaRPr lang="en-US" b="1" dirty="0">
              <a:solidFill>
                <a:srgbClr val="FF0000"/>
              </a:solidFill>
            </a:endParaRPr>
          </a:p>
          <a:p>
            <a:r>
              <a:rPr lang="en-US" b="1" dirty="0">
                <a:solidFill>
                  <a:srgbClr val="FF0000"/>
                </a:solidFill>
              </a:rPr>
              <a:t>	</a:t>
            </a:r>
            <a:endParaRPr lang="en-US" b="1" dirty="0" smtClean="0">
              <a:solidFill>
                <a:srgbClr val="FF0000"/>
              </a:solidFill>
            </a:endParaRPr>
          </a:p>
          <a:p>
            <a:r>
              <a:rPr lang="en-US" sz="2000" b="1" dirty="0">
                <a:solidFill>
                  <a:srgbClr val="FF0000"/>
                </a:solidFill>
              </a:rPr>
              <a:t>	</a:t>
            </a:r>
            <a:endParaRPr lang="en-US" sz="2000" b="1" dirty="0" smtClean="0">
              <a:solidFill>
                <a:srgbClr val="FF0000"/>
              </a:solidFill>
            </a:endParaRPr>
          </a:p>
          <a:p>
            <a:r>
              <a:rPr lang="en-US" sz="2400" b="1" dirty="0" smtClean="0"/>
              <a:t>Remember that you are writing for the READERS: </a:t>
            </a:r>
          </a:p>
          <a:p>
            <a:endParaRPr lang="en-US" sz="2400" b="1" dirty="0" smtClean="0"/>
          </a:p>
          <a:p>
            <a:r>
              <a:rPr lang="en-US" sz="2400" b="1" dirty="0"/>
              <a:t>	</a:t>
            </a:r>
            <a:r>
              <a:rPr lang="en-US" sz="2400" b="1" dirty="0" smtClean="0"/>
              <a:t>	</a:t>
            </a:r>
            <a:r>
              <a:rPr lang="en-US" sz="2400" dirty="0" smtClean="0"/>
              <a:t>* scientific community in your field (and beyond)</a:t>
            </a:r>
          </a:p>
          <a:p>
            <a:r>
              <a:rPr lang="en-US" sz="2400" dirty="0"/>
              <a:t>	</a:t>
            </a:r>
            <a:r>
              <a:rPr lang="en-US" sz="2400" dirty="0" smtClean="0"/>
              <a:t>	* </a:t>
            </a:r>
            <a:r>
              <a:rPr lang="en-US" sz="2400" b="1" dirty="0" smtClean="0"/>
              <a:t>reviewers</a:t>
            </a:r>
          </a:p>
          <a:p>
            <a:r>
              <a:rPr lang="en-US" sz="2400" dirty="0"/>
              <a:t>	</a:t>
            </a:r>
            <a:r>
              <a:rPr lang="en-US" sz="2400" dirty="0" smtClean="0"/>
              <a:t>	</a:t>
            </a:r>
            <a:endParaRPr lang="en-US" sz="2400" b="1" dirty="0"/>
          </a:p>
          <a:p>
            <a:r>
              <a:rPr lang="en-US" sz="2400" dirty="0" smtClean="0">
                <a:solidFill>
                  <a:srgbClr val="000000"/>
                </a:solidFill>
              </a:rPr>
              <a:t>So make it easy to read and to get the message: be clear, coherent and as brief as possible, present essential and important pieces and focus on these to “sell” your story, get feedback from others if possible on your drafts </a:t>
            </a:r>
            <a:endParaRPr lang="en-US" dirty="0"/>
          </a:p>
          <a:p>
            <a:endParaRPr lang="en-US" b="1" dirty="0" smtClean="0"/>
          </a:p>
        </p:txBody>
      </p:sp>
    </p:spTree>
    <p:extLst>
      <p:ext uri="{BB962C8B-B14F-4D97-AF65-F5344CB8AC3E}">
        <p14:creationId xmlns:p14="http://schemas.microsoft.com/office/powerpoint/2010/main" val="2615069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 y="261035"/>
            <a:ext cx="8839200" cy="1538883"/>
          </a:xfrm>
          <a:prstGeom prst="rect">
            <a:avLst/>
          </a:prstGeom>
        </p:spPr>
        <p:txBody>
          <a:bodyPr wrap="square">
            <a:spAutoFit/>
          </a:bodyPr>
          <a:lstStyle/>
          <a:p>
            <a:r>
              <a:rPr lang="en-US" sz="2400" b="1" dirty="0" smtClean="0">
                <a:solidFill>
                  <a:srgbClr val="FF0000"/>
                </a:solidFill>
              </a:rPr>
              <a:t>							</a:t>
            </a:r>
            <a:r>
              <a:rPr lang="en-US" sz="2800" b="1" dirty="0" smtClean="0">
                <a:solidFill>
                  <a:srgbClr val="FF0000"/>
                </a:solidFill>
              </a:rPr>
              <a:t>	DON’T</a:t>
            </a:r>
          </a:p>
          <a:p>
            <a:endParaRPr lang="en-US" sz="2400" b="1" dirty="0" smtClean="0">
              <a:solidFill>
                <a:srgbClr val="FF0000"/>
              </a:solidFill>
            </a:endParaRPr>
          </a:p>
          <a:p>
            <a:r>
              <a:rPr lang="en-US" sz="2400" b="1" dirty="0" smtClean="0"/>
              <a:t>    Copy content from previous publications (even from your group)</a:t>
            </a:r>
            <a:endParaRPr lang="en-US" sz="2400" b="1" dirty="0">
              <a:solidFill>
                <a:srgbClr val="FF0000"/>
              </a:solidFill>
            </a:endParaRPr>
          </a:p>
          <a:p>
            <a:endParaRPr lang="en-US" b="1" dirty="0" smtClean="0"/>
          </a:p>
        </p:txBody>
      </p:sp>
      <p:pic>
        <p:nvPicPr>
          <p:cNvPr id="4" name="Picture 3" descr="fit-400x3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2133218"/>
            <a:ext cx="4419600" cy="2972181"/>
          </a:xfrm>
          <a:prstGeom prst="rect">
            <a:avLst/>
          </a:prstGeom>
        </p:spPr>
      </p:pic>
      <p:sp>
        <p:nvSpPr>
          <p:cNvPr id="5" name="Rectangle 4"/>
          <p:cNvSpPr/>
          <p:nvPr/>
        </p:nvSpPr>
        <p:spPr>
          <a:xfrm>
            <a:off x="1231900" y="5264894"/>
            <a:ext cx="6642100" cy="615553"/>
          </a:xfrm>
          <a:prstGeom prst="rect">
            <a:avLst/>
          </a:prstGeom>
        </p:spPr>
        <p:txBody>
          <a:bodyPr wrap="square">
            <a:spAutoFit/>
          </a:bodyPr>
          <a:lstStyle/>
          <a:p>
            <a:endParaRPr lang="en-US" b="1" dirty="0" smtClean="0"/>
          </a:p>
          <a:p>
            <a:r>
              <a:rPr lang="en-US" sz="1600" b="1" dirty="0" smtClean="0"/>
              <a:t>From: </a:t>
            </a:r>
            <a:r>
              <a:rPr lang="en-US" sz="1600" b="1" dirty="0" smtClean="0">
                <a:solidFill>
                  <a:srgbClr val="000000"/>
                </a:solidFill>
                <a:hlinkClick r:id="rId3"/>
              </a:rPr>
              <a:t>http://blog.bio-lingo.com/blogs/index.php/</a:t>
            </a:r>
            <a:r>
              <a:rPr lang="en-US" sz="1600" b="1" dirty="0" smtClean="0">
                <a:solidFill>
                  <a:srgbClr val="0000FF"/>
                </a:solidFill>
              </a:rPr>
              <a:t>plagiarism-what-is-</a:t>
            </a:r>
            <a:r>
              <a:rPr lang="en-US" sz="1600" b="1" dirty="0" err="1" smtClean="0">
                <a:solidFill>
                  <a:srgbClr val="0000FF"/>
                </a:solidFill>
              </a:rPr>
              <a:t>ti</a:t>
            </a:r>
            <a:r>
              <a:rPr lang="en-US" sz="1600" b="1" dirty="0" smtClean="0">
                <a:solidFill>
                  <a:srgbClr val="0000FF"/>
                </a:solidFill>
              </a:rPr>
              <a:t>-and </a:t>
            </a:r>
            <a:endParaRPr lang="en-US" sz="1600" dirty="0">
              <a:solidFill>
                <a:srgbClr val="0000FF"/>
              </a:solidFill>
            </a:endParaRPr>
          </a:p>
        </p:txBody>
      </p:sp>
    </p:spTree>
    <p:extLst>
      <p:ext uri="{BB962C8B-B14F-4D97-AF65-F5344CB8AC3E}">
        <p14:creationId xmlns:p14="http://schemas.microsoft.com/office/powerpoint/2010/main" val="20823278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00" y="261035"/>
            <a:ext cx="8420100" cy="1908215"/>
          </a:xfrm>
          <a:prstGeom prst="rect">
            <a:avLst/>
          </a:prstGeom>
        </p:spPr>
        <p:txBody>
          <a:bodyPr wrap="square">
            <a:spAutoFit/>
          </a:bodyPr>
          <a:lstStyle/>
          <a:p>
            <a:r>
              <a:rPr lang="en-US" sz="2400" b="1" dirty="0" smtClean="0">
                <a:solidFill>
                  <a:srgbClr val="FF0000"/>
                </a:solidFill>
              </a:rPr>
              <a:t>						</a:t>
            </a:r>
            <a:r>
              <a:rPr lang="en-US" sz="2400" b="1" dirty="0">
                <a:solidFill>
                  <a:srgbClr val="FF0000"/>
                </a:solidFill>
              </a:rPr>
              <a:t> </a:t>
            </a:r>
            <a:r>
              <a:rPr lang="en-US" sz="2400" b="1" dirty="0" smtClean="0">
                <a:solidFill>
                  <a:srgbClr val="FF0000"/>
                </a:solidFill>
              </a:rPr>
              <a:t>       </a:t>
            </a:r>
            <a:r>
              <a:rPr lang="en-US" sz="2800" b="1" dirty="0" smtClean="0">
                <a:solidFill>
                  <a:srgbClr val="FF0000"/>
                </a:solidFill>
              </a:rPr>
              <a:t>     AVOID</a:t>
            </a:r>
          </a:p>
          <a:p>
            <a:endParaRPr lang="en-US" sz="2400" b="1" dirty="0">
              <a:solidFill>
                <a:srgbClr val="FF0000"/>
              </a:solidFill>
            </a:endParaRPr>
          </a:p>
          <a:p>
            <a:r>
              <a:rPr lang="en-US" sz="2400" b="1" dirty="0" smtClean="0"/>
              <a:t>Informal/colloquial writing and first-person pronouns (I, we) – use passive (some journals allow active)</a:t>
            </a:r>
            <a:endParaRPr lang="en-US" sz="2400" b="1" dirty="0"/>
          </a:p>
          <a:p>
            <a:endParaRPr lang="en-US" b="1" dirty="0" smtClean="0"/>
          </a:p>
        </p:txBody>
      </p:sp>
      <p:pic>
        <p:nvPicPr>
          <p:cNvPr id="5" name="Picture 4"/>
          <p:cNvPicPr>
            <a:picLocks noChangeAspect="1"/>
          </p:cNvPicPr>
          <p:nvPr/>
        </p:nvPicPr>
        <p:blipFill rotWithShape="1">
          <a:blip r:embed="rId2"/>
          <a:srcRect b="8176"/>
          <a:stretch/>
        </p:blipFill>
        <p:spPr>
          <a:xfrm>
            <a:off x="1651000" y="2413000"/>
            <a:ext cx="5765800" cy="2273558"/>
          </a:xfrm>
          <a:prstGeom prst="rect">
            <a:avLst/>
          </a:prstGeom>
        </p:spPr>
      </p:pic>
      <p:sp>
        <p:nvSpPr>
          <p:cNvPr id="6" name="TextBox 5"/>
          <p:cNvSpPr txBox="1"/>
          <p:nvPr/>
        </p:nvSpPr>
        <p:spPr>
          <a:xfrm>
            <a:off x="571500" y="5331013"/>
            <a:ext cx="7721600" cy="584776"/>
          </a:xfrm>
          <a:prstGeom prst="rect">
            <a:avLst/>
          </a:prstGeom>
          <a:noFill/>
        </p:spPr>
        <p:txBody>
          <a:bodyPr wrap="square" rtlCol="0">
            <a:spAutoFit/>
          </a:bodyPr>
          <a:lstStyle/>
          <a:p>
            <a:r>
              <a:rPr lang="en-US" sz="1600" b="1" dirty="0" smtClean="0">
                <a:solidFill>
                  <a:srgbClr val="000000"/>
                </a:solidFill>
              </a:rPr>
              <a:t>From: </a:t>
            </a:r>
            <a:r>
              <a:rPr lang="en-US" sz="1600" b="1" dirty="0" smtClean="0">
                <a:solidFill>
                  <a:srgbClr val="0000FF"/>
                </a:solidFill>
                <a:hlinkClick r:id="rId3"/>
              </a:rPr>
              <a:t>https://aso-resources.une.edu.au/wp-content/uploads/2015/</a:t>
            </a:r>
            <a:r>
              <a:rPr lang="en-US" sz="1600" b="1" dirty="0" smtClean="0">
                <a:solidFill>
                  <a:srgbClr val="0000FF"/>
                </a:solidFill>
              </a:rPr>
              <a:t>08Active_Passive_ voice-in-Scientific_Reports.png</a:t>
            </a:r>
            <a:endParaRPr lang="en-US" sz="1600" b="1" dirty="0">
              <a:solidFill>
                <a:srgbClr val="0000FF"/>
              </a:solidFill>
            </a:endParaRPr>
          </a:p>
        </p:txBody>
      </p:sp>
    </p:spTree>
    <p:extLst>
      <p:ext uri="{BB962C8B-B14F-4D97-AF65-F5344CB8AC3E}">
        <p14:creationId xmlns:p14="http://schemas.microsoft.com/office/powerpoint/2010/main" val="20823278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7400" y="1524000"/>
            <a:ext cx="7394846" cy="3275175"/>
          </a:xfrm>
          <a:prstGeom prst="rect">
            <a:avLst/>
          </a:prstGeom>
        </p:spPr>
      </p:pic>
      <p:sp>
        <p:nvSpPr>
          <p:cNvPr id="4" name="TextBox 3"/>
          <p:cNvSpPr txBox="1"/>
          <p:nvPr/>
        </p:nvSpPr>
        <p:spPr>
          <a:xfrm>
            <a:off x="495300" y="5333305"/>
            <a:ext cx="7686946" cy="584776"/>
          </a:xfrm>
          <a:prstGeom prst="rect">
            <a:avLst/>
          </a:prstGeom>
          <a:noFill/>
        </p:spPr>
        <p:txBody>
          <a:bodyPr wrap="square" rtlCol="0">
            <a:spAutoFit/>
          </a:bodyPr>
          <a:lstStyle/>
          <a:p>
            <a:r>
              <a:rPr lang="en-US" sz="1600" b="1" dirty="0" smtClean="0"/>
              <a:t>From: </a:t>
            </a:r>
            <a:r>
              <a:rPr lang="en-US" sz="1600" b="1" dirty="0" smtClean="0">
                <a:solidFill>
                  <a:srgbClr val="000000"/>
                </a:solidFill>
                <a:hlinkClick r:id="rId3"/>
              </a:rPr>
              <a:t>https://aso-resources.une.edu.au/wp-content/Upload</a:t>
            </a:r>
            <a:r>
              <a:rPr lang="en-US" sz="1600" b="1" dirty="0" smtClean="0">
                <a:solidFill>
                  <a:srgbClr val="0000FF"/>
                </a:solidFill>
                <a:hlinkClick r:id="rId3"/>
              </a:rPr>
              <a:t>s/</a:t>
            </a:r>
            <a:r>
              <a:rPr lang="en-US" sz="1600" b="1" dirty="0" smtClean="0">
                <a:solidFill>
                  <a:srgbClr val="0000FF"/>
                </a:solidFill>
              </a:rPr>
              <a:t>2015/08/</a:t>
            </a:r>
            <a:r>
              <a:rPr lang="en-US" sz="1600" b="1" dirty="0" err="1" smtClean="0">
                <a:solidFill>
                  <a:srgbClr val="0000FF"/>
                </a:solidFill>
              </a:rPr>
              <a:t>YES_NO_in-Scientific_Reports.png</a:t>
            </a:r>
            <a:endParaRPr lang="en-US" sz="1600" b="1" dirty="0">
              <a:solidFill>
                <a:srgbClr val="0000FF"/>
              </a:solidFill>
            </a:endParaRPr>
          </a:p>
        </p:txBody>
      </p:sp>
      <p:sp>
        <p:nvSpPr>
          <p:cNvPr id="5" name="Rectangle 4"/>
          <p:cNvSpPr/>
          <p:nvPr/>
        </p:nvSpPr>
        <p:spPr>
          <a:xfrm>
            <a:off x="965764" y="310634"/>
            <a:ext cx="5191545" cy="523220"/>
          </a:xfrm>
          <a:prstGeom prst="rect">
            <a:avLst/>
          </a:prstGeom>
        </p:spPr>
        <p:txBody>
          <a:bodyPr wrap="none">
            <a:spAutoFit/>
          </a:bodyPr>
          <a:lstStyle/>
          <a:p>
            <a:r>
              <a:rPr lang="en-US" sz="2400" b="1" dirty="0" smtClean="0">
                <a:solidFill>
                  <a:srgbClr val="FF0000"/>
                </a:solidFill>
              </a:rPr>
              <a:t>                           </a:t>
            </a:r>
            <a:r>
              <a:rPr lang="en-US" sz="2800" b="1" dirty="0" smtClean="0">
                <a:solidFill>
                  <a:srgbClr val="FF0000"/>
                </a:solidFill>
              </a:rPr>
              <a:t>     BE QUANTITATIVE</a:t>
            </a:r>
            <a:endParaRPr lang="en-US" sz="2800" b="1" dirty="0">
              <a:solidFill>
                <a:srgbClr val="FF0000"/>
              </a:solidFill>
            </a:endParaRPr>
          </a:p>
        </p:txBody>
      </p:sp>
    </p:spTree>
    <p:extLst>
      <p:ext uri="{BB962C8B-B14F-4D97-AF65-F5344CB8AC3E}">
        <p14:creationId xmlns:p14="http://schemas.microsoft.com/office/powerpoint/2010/main" val="20823278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208002"/>
            <a:ext cx="8699501" cy="9017850"/>
          </a:xfrm>
          <a:prstGeom prst="rect">
            <a:avLst/>
          </a:prstGeom>
        </p:spPr>
        <p:txBody>
          <a:bodyPr wrap="square">
            <a:spAutoFit/>
          </a:bodyPr>
          <a:lstStyle/>
          <a:p>
            <a:pPr algn="ctr"/>
            <a:r>
              <a:rPr lang="en-US" sz="2400" b="1" dirty="0" smtClean="0">
                <a:solidFill>
                  <a:srgbClr val="FF0000"/>
                </a:solidFill>
              </a:rPr>
              <a:t>	</a:t>
            </a:r>
            <a:r>
              <a:rPr lang="en-US" sz="2800" b="1" dirty="0" smtClean="0">
                <a:solidFill>
                  <a:srgbClr val="FF0000"/>
                </a:solidFill>
              </a:rPr>
              <a:t>DRAFTS</a:t>
            </a:r>
          </a:p>
          <a:p>
            <a:r>
              <a:rPr lang="en-US" sz="2400" b="1" dirty="0" smtClean="0"/>
              <a:t>			</a:t>
            </a:r>
            <a:endParaRPr lang="en-US" sz="2400" b="1" dirty="0">
              <a:solidFill>
                <a:srgbClr val="FF0000"/>
              </a:solidFill>
            </a:endParaRPr>
          </a:p>
          <a:p>
            <a:pPr marL="800100" lvl="1" indent="-342900">
              <a:buFont typeface="Arial"/>
              <a:buChar char="•"/>
            </a:pPr>
            <a:r>
              <a:rPr lang="en-US" sz="2400" dirty="0" smtClean="0"/>
              <a:t>Throughout the writing process you may have </a:t>
            </a:r>
            <a:r>
              <a:rPr lang="en-US" sz="2400" b="1" dirty="0" smtClean="0"/>
              <a:t>several drafts</a:t>
            </a:r>
          </a:p>
          <a:p>
            <a:pPr lvl="1"/>
            <a:r>
              <a:rPr lang="en-US" sz="2400" dirty="0" smtClean="0"/>
              <a:t>which will be used to </a:t>
            </a:r>
            <a:r>
              <a:rPr lang="en-US" sz="2400" b="1" dirty="0" smtClean="0"/>
              <a:t>REWRITE and MODIFY </a:t>
            </a:r>
            <a:r>
              <a:rPr lang="en-US" sz="2400" dirty="0" smtClean="0"/>
              <a:t>both structure and content to improve your manuscript. </a:t>
            </a:r>
            <a:r>
              <a:rPr lang="en-US" sz="2400" b="1" dirty="0" smtClean="0">
                <a:solidFill>
                  <a:srgbClr val="FF0000"/>
                </a:solidFill>
              </a:rPr>
              <a:t>THIS IS GOOD</a:t>
            </a:r>
            <a:r>
              <a:rPr lang="en-US" sz="2400" dirty="0" smtClean="0">
                <a:solidFill>
                  <a:srgbClr val="FF0000"/>
                </a:solidFill>
              </a:rPr>
              <a:t>.</a:t>
            </a:r>
          </a:p>
          <a:p>
            <a:pPr lvl="1"/>
            <a:endParaRPr lang="en-US" sz="2400" dirty="0">
              <a:solidFill>
                <a:srgbClr val="FF0000"/>
              </a:solidFill>
            </a:endParaRPr>
          </a:p>
          <a:p>
            <a:pPr marL="800100" lvl="1" indent="-342900">
              <a:buFont typeface="Arial"/>
              <a:buChar char="•"/>
            </a:pPr>
            <a:r>
              <a:rPr lang="en-US" sz="2400" dirty="0" smtClean="0">
                <a:solidFill>
                  <a:srgbClr val="000000"/>
                </a:solidFill>
              </a:rPr>
              <a:t>The final draft should be as perfect as you can make it, do not</a:t>
            </a:r>
          </a:p>
          <a:p>
            <a:pPr lvl="1"/>
            <a:r>
              <a:rPr lang="en-US" sz="2400" dirty="0" smtClean="0">
                <a:solidFill>
                  <a:srgbClr val="000000"/>
                </a:solidFill>
              </a:rPr>
              <a:t>expect reviewers to edit it for you. </a:t>
            </a:r>
          </a:p>
          <a:p>
            <a:pPr lvl="1"/>
            <a:endParaRPr lang="en-US" sz="2400" dirty="0">
              <a:solidFill>
                <a:srgbClr val="000000"/>
              </a:solidFill>
            </a:endParaRPr>
          </a:p>
          <a:p>
            <a:pPr marL="800100" lvl="1" indent="-342900">
              <a:buFont typeface="Arial"/>
              <a:buChar char="•"/>
            </a:pPr>
            <a:r>
              <a:rPr lang="en-US" sz="2400" dirty="0" smtClean="0">
                <a:solidFill>
                  <a:srgbClr val="000000"/>
                </a:solidFill>
              </a:rPr>
              <a:t>Throughout this process/drafts, the structure and content</a:t>
            </a:r>
          </a:p>
          <a:p>
            <a:pPr lvl="1"/>
            <a:r>
              <a:rPr lang="en-US" sz="2400" dirty="0" smtClean="0">
                <a:solidFill>
                  <a:srgbClr val="000000"/>
                </a:solidFill>
              </a:rPr>
              <a:t>of the manuscript may change based on how the story flows, missing or unnecessary bits may be identified</a:t>
            </a:r>
          </a:p>
          <a:p>
            <a:pPr lvl="1"/>
            <a:endParaRPr lang="en-US" sz="2400" dirty="0">
              <a:solidFill>
                <a:srgbClr val="000000"/>
              </a:solidFill>
            </a:endParaRPr>
          </a:p>
          <a:p>
            <a:pPr marL="800100" lvl="1" indent="-342900">
              <a:buFont typeface="Arial"/>
              <a:buChar char="•"/>
            </a:pPr>
            <a:r>
              <a:rPr lang="en-US" sz="2400" b="1" dirty="0" smtClean="0">
                <a:solidFill>
                  <a:srgbClr val="000000"/>
                </a:solidFill>
              </a:rPr>
              <a:t>Writing process is different depending on what works for </a:t>
            </a:r>
          </a:p>
          <a:p>
            <a:pPr lvl="1"/>
            <a:r>
              <a:rPr lang="en-US" sz="2400" b="1" dirty="0" smtClean="0">
                <a:solidFill>
                  <a:srgbClr val="000000"/>
                </a:solidFill>
              </a:rPr>
              <a:t>you …. </a:t>
            </a:r>
            <a:endParaRPr lang="en-US" sz="2400" b="1" dirty="0" smtClean="0">
              <a:solidFill>
                <a:srgbClr val="0000FF"/>
              </a:solidFill>
            </a:endParaRPr>
          </a:p>
          <a:p>
            <a:pPr lvl="1"/>
            <a:endParaRPr lang="en-US" sz="2400" b="1" dirty="0">
              <a:solidFill>
                <a:srgbClr val="000000"/>
              </a:solidFill>
            </a:endParaRPr>
          </a:p>
          <a:p>
            <a:pPr lvl="1"/>
            <a:endParaRPr lang="en-US" sz="2400" b="1" dirty="0" smtClean="0">
              <a:solidFill>
                <a:srgbClr val="000000"/>
              </a:solidFill>
            </a:endParaRPr>
          </a:p>
          <a:p>
            <a:pPr lvl="1"/>
            <a:endParaRPr lang="en-US" sz="2400" dirty="0">
              <a:solidFill>
                <a:srgbClr val="FF0000"/>
              </a:solidFill>
            </a:endParaRPr>
          </a:p>
          <a:p>
            <a:pPr lvl="1"/>
            <a:endParaRPr lang="en-US" sz="2400" dirty="0" smtClean="0"/>
          </a:p>
          <a:p>
            <a:endParaRPr lang="en-US" sz="2400" dirty="0"/>
          </a:p>
          <a:p>
            <a:r>
              <a:rPr lang="en-US" sz="2400" dirty="0" smtClean="0"/>
              <a:t>	</a:t>
            </a:r>
            <a:endParaRPr lang="en-US" sz="2000" dirty="0"/>
          </a:p>
          <a:p>
            <a:endParaRPr lang="en-US" b="1" dirty="0"/>
          </a:p>
          <a:p>
            <a:endParaRPr lang="en-US" b="1" dirty="0" smtClean="0"/>
          </a:p>
          <a:p>
            <a:endParaRPr lang="en-US" b="1" dirty="0"/>
          </a:p>
          <a:p>
            <a:endParaRPr lang="en-US" b="1" dirty="0" smtClean="0"/>
          </a:p>
        </p:txBody>
      </p:sp>
    </p:spTree>
    <p:extLst>
      <p:ext uri="{BB962C8B-B14F-4D97-AF65-F5344CB8AC3E}">
        <p14:creationId xmlns:p14="http://schemas.microsoft.com/office/powerpoint/2010/main" val="25217041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26075</TotalTime>
  <Words>1704</Words>
  <Application>Microsoft Macintosh PowerPoint</Application>
  <PresentationFormat>On-screen Show (4:3)</PresentationFormat>
  <Paragraphs>388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Recht</dc:creator>
  <cp:lastModifiedBy>Judith Recht</cp:lastModifiedBy>
  <cp:revision>105</cp:revision>
  <dcterms:created xsi:type="dcterms:W3CDTF">2017-04-27T12:08:49Z</dcterms:created>
  <dcterms:modified xsi:type="dcterms:W3CDTF">2017-06-17T14:56:28Z</dcterms:modified>
</cp:coreProperties>
</file>